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2;&#1077;&#1090;&#1086;&#1076;&#1082;&#1072;&#1073;&#1080;&#1085;&#1077;&#1090;\Application%20Data\Microsoft\Excel\&#1051;&#1080;&#1089;&#1090;%20Microsoft%20Office%20Excel%20(version%201).xlsb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2;&#1077;&#1090;&#1086;&#1076;&#1082;&#1072;&#1073;&#1080;&#1085;&#1077;&#1090;\Application%20Data\Microsoft\Excel\&#1051;&#1080;&#1089;&#1090;%20Microsoft%20Office%20Excel%20(version%201).xlsb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2;&#1077;&#1090;&#1086;&#1076;&#1082;&#1072;&#1073;&#1080;&#1085;&#1077;&#1090;\Application%20Data\Microsoft\Excel\&#1051;&#1080;&#1089;&#1090;%20Microsoft%20Office%20Excel%20(version%201).xlsb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2;&#1077;&#1090;&#1086;&#1076;&#1082;&#1072;&#1073;&#1080;&#1085;&#1077;&#1090;\Application%20Data\Microsoft\Excel\&#1051;&#1080;&#1089;&#1090;%20Microsoft%20Office%20Excel%20(version%201).xlsb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2;&#1077;&#1090;&#1086;&#1076;&#1082;&#1072;&#1073;&#1080;&#1085;&#1077;&#1090;\Application%20Data\Microsoft\Excel\&#1051;&#1080;&#1089;&#1090;%20Microsoft%20Office%20Excel%20(version%201).xlsb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2;&#1077;&#1090;&#1086;&#1076;&#1082;&#1072;&#1073;&#1080;&#1085;&#1077;&#1090;\Application%20Data\Microsoft\Excel\&#1051;&#1080;&#1089;&#1090;%20Microsoft%20Office%20Excel%20(version%201).xlsb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2;&#1077;&#1090;&#1086;&#1076;&#1082;&#1072;&#1073;&#1080;&#1085;&#1077;&#1090;\Application%20Data\Microsoft\Excel\&#1051;&#1080;&#1089;&#1090;%20Microsoft%20Office%20Excel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800"/>
            </a:pPr>
            <a:r>
              <a:rPr lang="ru-RU" sz="2800"/>
              <a:t>Количество</a:t>
            </a:r>
            <a:r>
              <a:rPr lang="ru-RU" sz="2800" baseline="0"/>
              <a:t> участников </a:t>
            </a:r>
            <a:r>
              <a:rPr lang="en-US" sz="2800" baseline="0"/>
              <a:t>II </a:t>
            </a:r>
            <a:r>
              <a:rPr lang="ru-RU" sz="2800" baseline="0"/>
              <a:t>(районного) этапа республиканской олимпиады</a:t>
            </a:r>
            <a:endParaRPr lang="ru-RU" sz="2800"/>
          </a:p>
        </c:rich>
      </c:tx>
      <c:layout/>
    </c:title>
    <c:view3D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Лист6!$B$1</c:f>
              <c:strCache>
                <c:ptCount val="1"/>
                <c:pt idx="0">
                  <c:v>кол-во уч-ся</c:v>
                </c:pt>
              </c:strCache>
            </c:strRef>
          </c:tx>
          <c:dLbls>
            <c:dLbl>
              <c:idx val="0"/>
              <c:layout>
                <c:manualLayout>
                  <c:x val="6.7681555457423494E-3"/>
                  <c:y val="-2.0799439331702869E-2"/>
                </c:manualLayout>
              </c:layout>
              <c:showVal val="1"/>
            </c:dLbl>
            <c:dLbl>
              <c:idx val="1"/>
              <c:layout>
                <c:manualLayout>
                  <c:x val="4.1360680310318858E-17"/>
                  <c:y val="-1.1661807580174927E-2"/>
                </c:manualLayout>
              </c:layout>
              <c:showVal val="1"/>
            </c:dLbl>
            <c:dLbl>
              <c:idx val="2"/>
              <c:layout>
                <c:manualLayout>
                  <c:x val="2.2560631697687537E-3"/>
                  <c:y val="-1.5549076773566572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Лист6!$A$2:$A$4</c:f>
              <c:strCache>
                <c:ptCount val="3"/>
                <c:pt idx="0">
                  <c:v>2014-2015</c:v>
                </c:pt>
                <c:pt idx="1">
                  <c:v>2015-2016</c:v>
                </c:pt>
                <c:pt idx="2">
                  <c:v>2016-2017</c:v>
                </c:pt>
              </c:strCache>
            </c:strRef>
          </c:cat>
          <c:val>
            <c:numRef>
              <c:f>Лист6!$B$2:$B$4</c:f>
              <c:numCache>
                <c:formatCode>General</c:formatCode>
                <c:ptCount val="3"/>
                <c:pt idx="0">
                  <c:v>394</c:v>
                </c:pt>
                <c:pt idx="1">
                  <c:v>467</c:v>
                </c:pt>
                <c:pt idx="2">
                  <c:v>627</c:v>
                </c:pt>
              </c:numCache>
            </c:numRef>
          </c:val>
        </c:ser>
        <c:ser>
          <c:idx val="1"/>
          <c:order val="1"/>
          <c:tx>
            <c:strRef>
              <c:f>Лист6!$C$1</c:f>
              <c:strCache>
                <c:ptCount val="1"/>
                <c:pt idx="0">
                  <c:v>кол-во ОУ</c:v>
                </c:pt>
              </c:strCache>
            </c:strRef>
          </c:tx>
          <c:dLbls>
            <c:dLbl>
              <c:idx val="0"/>
              <c:layout>
                <c:manualLayout>
                  <c:x val="2.2560631697687537E-3"/>
                  <c:y val="-2.3323615160349854E-2"/>
                </c:manualLayout>
              </c:layout>
              <c:showVal val="1"/>
            </c:dLbl>
            <c:dLbl>
              <c:idx val="1"/>
              <c:layout>
                <c:manualLayout>
                  <c:x val="9.0242526790750167E-3"/>
                  <c:y val="-1.5549076773566572E-2"/>
                </c:manualLayout>
              </c:layout>
              <c:showVal val="1"/>
            </c:dLbl>
            <c:dLbl>
              <c:idx val="2"/>
              <c:layout>
                <c:manualLayout>
                  <c:x val="6.7681895093062603E-3"/>
                  <c:y val="-2.3323615160349854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Лист6!$A$2:$A$4</c:f>
              <c:strCache>
                <c:ptCount val="3"/>
                <c:pt idx="0">
                  <c:v>2014-2015</c:v>
                </c:pt>
                <c:pt idx="1">
                  <c:v>2015-2016</c:v>
                </c:pt>
                <c:pt idx="2">
                  <c:v>2016-2017</c:v>
                </c:pt>
              </c:strCache>
            </c:strRef>
          </c:cat>
          <c:val>
            <c:numRef>
              <c:f>Лист6!$C$2:$C$4</c:f>
              <c:numCache>
                <c:formatCode>General</c:formatCode>
                <c:ptCount val="3"/>
                <c:pt idx="0">
                  <c:v>14</c:v>
                </c:pt>
                <c:pt idx="1">
                  <c:v>17</c:v>
                </c:pt>
                <c:pt idx="2">
                  <c:v>20</c:v>
                </c:pt>
              </c:numCache>
            </c:numRef>
          </c:val>
        </c:ser>
        <c:dLbls>
          <c:showVal val="1"/>
        </c:dLbls>
        <c:shape val="cylinder"/>
        <c:axId val="91823104"/>
        <c:axId val="92445696"/>
        <c:axId val="0"/>
      </c:bar3DChart>
      <c:catAx>
        <c:axId val="9182310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92445696"/>
        <c:crosses val="autoZero"/>
        <c:auto val="1"/>
        <c:lblAlgn val="ctr"/>
        <c:lblOffset val="100"/>
      </c:catAx>
      <c:valAx>
        <c:axId val="92445696"/>
        <c:scaling>
          <c:orientation val="minMax"/>
        </c:scaling>
        <c:delete val="1"/>
        <c:axPos val="l"/>
        <c:numFmt formatCode="General" sourceLinked="1"/>
        <c:tickLblPos val="none"/>
        <c:crossAx val="91823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012086948500489"/>
          <c:y val="0.35985246742116422"/>
          <c:w val="0.21113269872217541"/>
          <c:h val="0.2377680340977787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32955546743707415"/>
          <c:y val="3.568532035685322E-2"/>
          <c:w val="0.33275718952397138"/>
          <c:h val="0.92862935928629364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Лист1!$B$2</c:f>
              <c:strCache>
                <c:ptCount val="1"/>
                <c:pt idx="0">
                  <c:v>Кол-во  олимпиад </c:v>
                </c:pt>
              </c:strCache>
            </c:strRef>
          </c:tx>
          <c:cat>
            <c:strRef>
              <c:f>Лист1!$A$3:$A$20</c:f>
              <c:strCache>
                <c:ptCount val="18"/>
                <c:pt idx="0">
                  <c:v>БЕЛОРЕЧЕНСКАЯ  ООШ</c:v>
                </c:pt>
                <c:pt idx="1">
                  <c:v>БЕЛЯНСКАЯ ООШ</c:v>
                </c:pt>
                <c:pt idx="2">
                  <c:v>БЕЛОВСКАЯ ГИМНАЗИЯ</c:v>
                </c:pt>
                <c:pt idx="3">
                  <c:v>БЕЛОВСКАЯ ООШ № 2</c:v>
                </c:pt>
                <c:pt idx="4">
                  <c:v>ГЕОРГИЕВСКАЯ ООШ № 1</c:v>
                </c:pt>
                <c:pt idx="5">
                  <c:v>ГЕОРГИЕВСКАЯ ООШ №2</c:v>
                </c:pt>
                <c:pt idx="6">
                  <c:v>                   ЛЕНИНСКИЙ УВК                                       </c:v>
                </c:pt>
                <c:pt idx="7">
                  <c:v>ЛУТУГИНСКИЙ УВК</c:v>
                </c:pt>
                <c:pt idx="8">
                  <c:v>ЛУТУГИНСКАЯ СПЕЦ.  ШКОЛА</c:v>
                </c:pt>
                <c:pt idx="9">
                  <c:v>УСПЕНСКАЯ ГИМНАЗИЯ  № 1</c:v>
                </c:pt>
                <c:pt idx="10">
                  <c:v> УСПЕНСКАЯ ГИМНАЗИЯ   № 2</c:v>
                </c:pt>
                <c:pt idx="11">
                  <c:v>УСПЕНСКАЯ.ООШ № 3</c:v>
                </c:pt>
                <c:pt idx="12">
                  <c:v>В-ТАРАСОВКА ООШ</c:v>
                </c:pt>
                <c:pt idx="13">
                  <c:v>КАМЕНСКИЙ УВК</c:v>
                </c:pt>
                <c:pt idx="14">
                  <c:v>ОРЕХОВСКАЯ ООШ</c:v>
                </c:pt>
                <c:pt idx="15">
                  <c:v>ПЕРВОЗВАНОВСКАЯ СШ</c:v>
                </c:pt>
                <c:pt idx="16">
                  <c:v>РОСКОШНЯНСКИЙ УВК</c:v>
                </c:pt>
                <c:pt idx="17">
                  <c:v>ФАБРИЧНЕНСКАЯ ООШ</c:v>
                </c:pt>
              </c:strCache>
            </c:strRef>
          </c:cat>
          <c:val>
            <c:numRef>
              <c:f>Лист1!$B$3:$B$20</c:f>
              <c:numCache>
                <c:formatCode>General</c:formatCode>
                <c:ptCount val="18"/>
                <c:pt idx="0">
                  <c:v>8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12</c:v>
                </c:pt>
                <c:pt idx="8">
                  <c:v>12</c:v>
                </c:pt>
                <c:pt idx="9">
                  <c:v>10</c:v>
                </c:pt>
                <c:pt idx="10">
                  <c:v>11</c:v>
                </c:pt>
                <c:pt idx="11">
                  <c:v>10</c:v>
                </c:pt>
                <c:pt idx="12">
                  <c:v>0</c:v>
                </c:pt>
                <c:pt idx="13">
                  <c:v>0</c:v>
                </c:pt>
                <c:pt idx="14">
                  <c:v>7</c:v>
                </c:pt>
                <c:pt idx="15">
                  <c:v>0</c:v>
                </c:pt>
                <c:pt idx="16">
                  <c:v>11</c:v>
                </c:pt>
                <c:pt idx="17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Рейтинг общий </c:v>
                </c:pt>
              </c:strCache>
            </c:strRef>
          </c:tx>
          <c:cat>
            <c:strRef>
              <c:f>Лист1!$A$3:$A$20</c:f>
              <c:strCache>
                <c:ptCount val="18"/>
                <c:pt idx="0">
                  <c:v>БЕЛОРЕЧЕНСКАЯ  ООШ</c:v>
                </c:pt>
                <c:pt idx="1">
                  <c:v>БЕЛЯНСКАЯ ООШ</c:v>
                </c:pt>
                <c:pt idx="2">
                  <c:v>БЕЛОВСКАЯ ГИМНАЗИЯ</c:v>
                </c:pt>
                <c:pt idx="3">
                  <c:v>БЕЛОВСКАЯ ООШ № 2</c:v>
                </c:pt>
                <c:pt idx="4">
                  <c:v>ГЕОРГИЕВСКАЯ ООШ № 1</c:v>
                </c:pt>
                <c:pt idx="5">
                  <c:v>ГЕОРГИЕВСКАЯ ООШ №2</c:v>
                </c:pt>
                <c:pt idx="6">
                  <c:v>                   ЛЕНИНСКИЙ УВК                                       </c:v>
                </c:pt>
                <c:pt idx="7">
                  <c:v>ЛУТУГИНСКИЙ УВК</c:v>
                </c:pt>
                <c:pt idx="8">
                  <c:v>ЛУТУГИНСКАЯ СПЕЦ.  ШКОЛА</c:v>
                </c:pt>
                <c:pt idx="9">
                  <c:v>УСПЕНСКАЯ ГИМНАЗИЯ  № 1</c:v>
                </c:pt>
                <c:pt idx="10">
                  <c:v> УСПЕНСКАЯ ГИМНАЗИЯ   № 2</c:v>
                </c:pt>
                <c:pt idx="11">
                  <c:v>УСПЕНСКАЯ.ООШ № 3</c:v>
                </c:pt>
                <c:pt idx="12">
                  <c:v>В-ТАРАСОВКА ООШ</c:v>
                </c:pt>
                <c:pt idx="13">
                  <c:v>КАМЕНСКИЙ УВК</c:v>
                </c:pt>
                <c:pt idx="14">
                  <c:v>ОРЕХОВСКАЯ ООШ</c:v>
                </c:pt>
                <c:pt idx="15">
                  <c:v>ПЕРВОЗВАНОВСКАЯ СШ</c:v>
                </c:pt>
                <c:pt idx="16">
                  <c:v>РОСКОШНЯНСКИЙ УВК</c:v>
                </c:pt>
                <c:pt idx="17">
                  <c:v>ФАБРИЧНЕНСКАЯ ООШ</c:v>
                </c:pt>
              </c:strCache>
            </c:strRef>
          </c:cat>
          <c:val>
            <c:numRef>
              <c:f>Лист1!$C$3:$C$20</c:f>
              <c:numCache>
                <c:formatCode>General</c:formatCode>
                <c:ptCount val="18"/>
                <c:pt idx="0">
                  <c:v>7</c:v>
                </c:pt>
                <c:pt idx="1">
                  <c:v>8</c:v>
                </c:pt>
                <c:pt idx="2">
                  <c:v>10</c:v>
                </c:pt>
                <c:pt idx="3">
                  <c:v>8</c:v>
                </c:pt>
                <c:pt idx="4">
                  <c:v>4</c:v>
                </c:pt>
                <c:pt idx="5">
                  <c:v>9</c:v>
                </c:pt>
                <c:pt idx="6">
                  <c:v>10</c:v>
                </c:pt>
                <c:pt idx="7">
                  <c:v>1</c:v>
                </c:pt>
                <c:pt idx="8">
                  <c:v>2</c:v>
                </c:pt>
                <c:pt idx="9">
                  <c:v>6</c:v>
                </c:pt>
                <c:pt idx="10">
                  <c:v>3</c:v>
                </c:pt>
                <c:pt idx="11">
                  <c:v>11</c:v>
                </c:pt>
                <c:pt idx="14">
                  <c:v>14</c:v>
                </c:pt>
                <c:pt idx="16">
                  <c:v>5</c:v>
                </c:pt>
                <c:pt idx="17">
                  <c:v>13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Рейтинг по кол-ву победителей и призеров</c:v>
                </c:pt>
              </c:strCache>
            </c:strRef>
          </c:tx>
          <c:cat>
            <c:strRef>
              <c:f>Лист1!$A$3:$A$20</c:f>
              <c:strCache>
                <c:ptCount val="18"/>
                <c:pt idx="0">
                  <c:v>БЕЛОРЕЧЕНСКАЯ  ООШ</c:v>
                </c:pt>
                <c:pt idx="1">
                  <c:v>БЕЛЯНСКАЯ ООШ</c:v>
                </c:pt>
                <c:pt idx="2">
                  <c:v>БЕЛОВСКАЯ ГИМНАЗИЯ</c:v>
                </c:pt>
                <c:pt idx="3">
                  <c:v>БЕЛОВСКАЯ ООШ № 2</c:v>
                </c:pt>
                <c:pt idx="4">
                  <c:v>ГЕОРГИЕВСКАЯ ООШ № 1</c:v>
                </c:pt>
                <c:pt idx="5">
                  <c:v>ГЕОРГИЕВСКАЯ ООШ №2</c:v>
                </c:pt>
                <c:pt idx="6">
                  <c:v>                   ЛЕНИНСКИЙ УВК                                       </c:v>
                </c:pt>
                <c:pt idx="7">
                  <c:v>ЛУТУГИНСКИЙ УВК</c:v>
                </c:pt>
                <c:pt idx="8">
                  <c:v>ЛУТУГИНСКАЯ СПЕЦ.  ШКОЛА</c:v>
                </c:pt>
                <c:pt idx="9">
                  <c:v>УСПЕНСКАЯ ГИМНАЗИЯ  № 1</c:v>
                </c:pt>
                <c:pt idx="10">
                  <c:v> УСПЕНСКАЯ ГИМНАЗИЯ   № 2</c:v>
                </c:pt>
                <c:pt idx="11">
                  <c:v>УСПЕНСКАЯ.ООШ № 3</c:v>
                </c:pt>
                <c:pt idx="12">
                  <c:v>В-ТАРАСОВКА ООШ</c:v>
                </c:pt>
                <c:pt idx="13">
                  <c:v>КАМЕНСКИЙ УВК</c:v>
                </c:pt>
                <c:pt idx="14">
                  <c:v>ОРЕХОВСКАЯ ООШ</c:v>
                </c:pt>
                <c:pt idx="15">
                  <c:v>ПЕРВОЗВАНОВСКАЯ СШ</c:v>
                </c:pt>
                <c:pt idx="16">
                  <c:v>РОСКОШНЯНСКИЙ УВК</c:v>
                </c:pt>
                <c:pt idx="17">
                  <c:v>ФАБРИЧНЕНСКАЯ ООШ</c:v>
                </c:pt>
              </c:strCache>
            </c:strRef>
          </c:cat>
          <c:val>
            <c:numRef>
              <c:f>Лист1!$D$3:$D$20</c:f>
              <c:numCache>
                <c:formatCode>General</c:formatCode>
                <c:ptCount val="18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7</c:v>
                </c:pt>
                <c:pt idx="4">
                  <c:v>14</c:v>
                </c:pt>
                <c:pt idx="5">
                  <c:v>2</c:v>
                </c:pt>
                <c:pt idx="6">
                  <c:v>1</c:v>
                </c:pt>
                <c:pt idx="7">
                  <c:v>48</c:v>
                </c:pt>
                <c:pt idx="8">
                  <c:v>37</c:v>
                </c:pt>
                <c:pt idx="9">
                  <c:v>6</c:v>
                </c:pt>
                <c:pt idx="10">
                  <c:v>21</c:v>
                </c:pt>
                <c:pt idx="11">
                  <c:v>3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11</c:v>
                </c:pt>
                <c:pt idx="17">
                  <c:v>2</c:v>
                </c:pt>
              </c:numCache>
            </c:numRef>
          </c:val>
        </c:ser>
        <c:dLbls>
          <c:showVal val="1"/>
        </c:dLbls>
        <c:shape val="cylinder"/>
        <c:axId val="70028288"/>
        <c:axId val="81684352"/>
        <c:axId val="0"/>
      </c:bar3DChart>
      <c:catAx>
        <c:axId val="70028288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81684352"/>
        <c:crosses val="autoZero"/>
        <c:auto val="1"/>
        <c:lblAlgn val="ctr"/>
        <c:lblOffset val="100"/>
      </c:catAx>
      <c:valAx>
        <c:axId val="81684352"/>
        <c:scaling>
          <c:orientation val="minMax"/>
        </c:scaling>
        <c:delete val="1"/>
        <c:axPos val="b"/>
        <c:numFmt formatCode="General" sourceLinked="1"/>
        <c:tickLblPos val="none"/>
        <c:crossAx val="70028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48052266847976"/>
          <c:y val="0.3532075278911303"/>
          <c:w val="0.23600868596461413"/>
          <c:h val="0.29358468877521715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noFill/>
        <a:ln w="9525">
          <a:noFill/>
        </a:ln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Лист2!$B$1</c:f>
              <c:strCache>
                <c:ptCount val="1"/>
                <c:pt idx="0">
                  <c:v>Кол-во  олимпиад </c:v>
                </c:pt>
              </c:strCache>
            </c:strRef>
          </c:tx>
          <c:cat>
            <c:strRef>
              <c:f>Лист2!$A$2:$A$9</c:f>
              <c:strCache>
                <c:ptCount val="8"/>
                <c:pt idx="0">
                  <c:v>БЕЛОРЕЧЕНСКАЯ ООШИ</c:v>
                </c:pt>
                <c:pt idx="1">
                  <c:v>ВРУБОВСКИЙ НВК</c:v>
                </c:pt>
                <c:pt idx="2">
                  <c:v>ЧЕЛЮСКИНСКИЙ НВК</c:v>
                </c:pt>
                <c:pt idx="3">
                  <c:v>ИЛЛИРИЙСКАЯ ООШ</c:v>
                </c:pt>
                <c:pt idx="4">
                  <c:v>КРУГЛИКОВСКИЙ УВК</c:v>
                </c:pt>
                <c:pt idx="5">
                  <c:v>МАКЕДОНОВСКИЙ УВК</c:v>
                </c:pt>
                <c:pt idx="6">
                  <c:v>НОВОПАВЛОВСКАЯ ООШ</c:v>
                </c:pt>
                <c:pt idx="7">
                  <c:v>ЭНГЕЛЬСКАЯ ООШ</c:v>
                </c:pt>
              </c:strCache>
            </c:strRef>
          </c:cat>
          <c:val>
            <c:numRef>
              <c:f>Лист2!$B$2:$B$9</c:f>
              <c:numCache>
                <c:formatCode>General</c:formatCode>
                <c:ptCount val="8"/>
                <c:pt idx="0">
                  <c:v>5</c:v>
                </c:pt>
                <c:pt idx="1">
                  <c:v>6</c:v>
                </c:pt>
                <c:pt idx="2">
                  <c:v>10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3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Рейтинг общий </c:v>
                </c:pt>
              </c:strCache>
            </c:strRef>
          </c:tx>
          <c:cat>
            <c:strRef>
              <c:f>Лист2!$A$2:$A$9</c:f>
              <c:strCache>
                <c:ptCount val="8"/>
                <c:pt idx="0">
                  <c:v>БЕЛОРЕЧЕНСКАЯ ООШИ</c:v>
                </c:pt>
                <c:pt idx="1">
                  <c:v>ВРУБОВСКИЙ НВК</c:v>
                </c:pt>
                <c:pt idx="2">
                  <c:v>ЧЕЛЮСКИНСКИЙ НВК</c:v>
                </c:pt>
                <c:pt idx="3">
                  <c:v>ИЛЛИРИЙСКАЯ ООШ</c:v>
                </c:pt>
                <c:pt idx="4">
                  <c:v>КРУГЛИКОВСКИЙ УВК</c:v>
                </c:pt>
                <c:pt idx="5">
                  <c:v>МАКЕДОНОВСКИЙ УВК</c:v>
                </c:pt>
                <c:pt idx="6">
                  <c:v>НОВОПАВЛОВСКАЯ ООШ</c:v>
                </c:pt>
                <c:pt idx="7">
                  <c:v>ЭНГЕЛЬСКАЯ ООШ</c:v>
                </c:pt>
              </c:strCache>
            </c:strRef>
          </c:cat>
          <c:val>
            <c:numRef>
              <c:f>Лист2!$C$2:$C$9</c:f>
              <c:numCache>
                <c:formatCode>General</c:formatCode>
                <c:ptCount val="8"/>
                <c:pt idx="0">
                  <c:v>12</c:v>
                </c:pt>
                <c:pt idx="1">
                  <c:v>15</c:v>
                </c:pt>
                <c:pt idx="2">
                  <c:v>9</c:v>
                </c:pt>
                <c:pt idx="3">
                  <c:v>16</c:v>
                </c:pt>
                <c:pt idx="6">
                  <c:v>16</c:v>
                </c:pt>
              </c:numCache>
            </c:numRef>
          </c:val>
        </c:ser>
        <c:ser>
          <c:idx val="2"/>
          <c:order val="2"/>
          <c:tx>
            <c:strRef>
              <c:f>Лист2!$D$1</c:f>
              <c:strCache>
                <c:ptCount val="1"/>
                <c:pt idx="0">
                  <c:v>Рейтинг по кол-ву победителей и призеров</c:v>
                </c:pt>
              </c:strCache>
            </c:strRef>
          </c:tx>
          <c:cat>
            <c:strRef>
              <c:f>Лист2!$A$2:$A$9</c:f>
              <c:strCache>
                <c:ptCount val="8"/>
                <c:pt idx="0">
                  <c:v>БЕЛОРЕЧЕНСКАЯ ООШИ</c:v>
                </c:pt>
                <c:pt idx="1">
                  <c:v>ВРУБОВСКИЙ НВК</c:v>
                </c:pt>
                <c:pt idx="2">
                  <c:v>ЧЕЛЮСКИНСКИЙ НВК</c:v>
                </c:pt>
                <c:pt idx="3">
                  <c:v>ИЛЛИРИЙСКАЯ ООШ</c:v>
                </c:pt>
                <c:pt idx="4">
                  <c:v>КРУГЛИКОВСКИЙ УВК</c:v>
                </c:pt>
                <c:pt idx="5">
                  <c:v>МАКЕДОНОВСКИЙ УВК</c:v>
                </c:pt>
                <c:pt idx="6">
                  <c:v>НОВОПАВЛОВСКАЯ ООШ</c:v>
                </c:pt>
                <c:pt idx="7">
                  <c:v>ЭНГЕЛЬСКАЯ ООШ</c:v>
                </c:pt>
              </c:strCache>
            </c:strRef>
          </c:cat>
          <c:val>
            <c:numRef>
              <c:f>Лист2!$D$2:$D$9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Val val="1"/>
        </c:dLbls>
        <c:shape val="cylinder"/>
        <c:axId val="87250432"/>
        <c:axId val="87252352"/>
        <c:axId val="0"/>
      </c:bar3DChart>
      <c:catAx>
        <c:axId val="87250432"/>
        <c:scaling>
          <c:orientation val="minMax"/>
        </c:scaling>
        <c:axPos val="b"/>
        <c:tickLblPos val="nextTo"/>
        <c:crossAx val="87252352"/>
        <c:crosses val="autoZero"/>
        <c:auto val="1"/>
        <c:lblAlgn val="ctr"/>
        <c:lblOffset val="100"/>
      </c:catAx>
      <c:valAx>
        <c:axId val="87252352"/>
        <c:scaling>
          <c:orientation val="minMax"/>
        </c:scaling>
        <c:delete val="1"/>
        <c:axPos val="l"/>
        <c:numFmt formatCode="General" sourceLinked="1"/>
        <c:tickLblPos val="none"/>
        <c:crossAx val="87250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08030747493462"/>
          <c:y val="0.29051509186351715"/>
          <c:w val="0.3282531662151858"/>
          <c:h val="0.41896981627296598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Лист3!$B$1</c:f>
              <c:strCache>
                <c:ptCount val="1"/>
                <c:pt idx="0">
                  <c:v>І (школьный) этап</c:v>
                </c:pt>
              </c:strCache>
            </c:strRef>
          </c:tx>
          <c:cat>
            <c:strRef>
              <c:f>Лист3!$A$2:$A$14</c:f>
              <c:strCache>
                <c:ptCount val="13"/>
                <c:pt idx="0">
                  <c:v>Русский язык</c:v>
                </c:pt>
                <c:pt idx="1">
                  <c:v>Биология </c:v>
                </c:pt>
                <c:pt idx="2">
                  <c:v>Физика</c:v>
                </c:pt>
                <c:pt idx="3">
                  <c:v>Химия</c:v>
                </c:pt>
                <c:pt idx="4">
                  <c:v>Английский язык</c:v>
                </c:pt>
                <c:pt idx="5">
                  <c:v>Французский язык</c:v>
                </c:pt>
                <c:pt idx="6">
                  <c:v>Немецкий язык</c:v>
                </c:pt>
                <c:pt idx="7">
                  <c:v>География</c:v>
                </c:pt>
                <c:pt idx="8">
                  <c:v>Информатика ИКТ</c:v>
                </c:pt>
                <c:pt idx="9">
                  <c:v>Математика </c:v>
                </c:pt>
                <c:pt idx="10">
                  <c:v>Украинский язык</c:v>
                </c:pt>
                <c:pt idx="11">
                  <c:v>История</c:v>
                </c:pt>
                <c:pt idx="12">
                  <c:v>Литература</c:v>
                </c:pt>
              </c:strCache>
            </c:strRef>
          </c:cat>
          <c:val>
            <c:numRef>
              <c:f>Лист3!$B$2:$B$14</c:f>
              <c:numCache>
                <c:formatCode>General</c:formatCode>
                <c:ptCount val="13"/>
                <c:pt idx="0">
                  <c:v>466</c:v>
                </c:pt>
                <c:pt idx="1">
                  <c:v>565</c:v>
                </c:pt>
                <c:pt idx="2">
                  <c:v>379</c:v>
                </c:pt>
                <c:pt idx="3">
                  <c:v>413</c:v>
                </c:pt>
                <c:pt idx="4">
                  <c:v>246</c:v>
                </c:pt>
                <c:pt idx="5">
                  <c:v>65</c:v>
                </c:pt>
                <c:pt idx="6">
                  <c:v>56</c:v>
                </c:pt>
                <c:pt idx="7">
                  <c:v>617</c:v>
                </c:pt>
                <c:pt idx="8">
                  <c:v>187</c:v>
                </c:pt>
                <c:pt idx="9">
                  <c:v>641</c:v>
                </c:pt>
                <c:pt idx="10">
                  <c:v>549</c:v>
                </c:pt>
                <c:pt idx="11">
                  <c:v>530</c:v>
                </c:pt>
                <c:pt idx="12">
                  <c:v>476</c:v>
                </c:pt>
              </c:numCache>
            </c:numRef>
          </c:val>
        </c:ser>
        <c:ser>
          <c:idx val="1"/>
          <c:order val="1"/>
          <c:tx>
            <c:strRef>
              <c:f>Лист3!$C$1</c:f>
              <c:strCache>
                <c:ptCount val="1"/>
                <c:pt idx="0">
                  <c:v>ІІ (районный) этап</c:v>
                </c:pt>
              </c:strCache>
            </c:strRef>
          </c:tx>
          <c:cat>
            <c:strRef>
              <c:f>Лист3!$A$2:$A$14</c:f>
              <c:strCache>
                <c:ptCount val="13"/>
                <c:pt idx="0">
                  <c:v>Русский язык</c:v>
                </c:pt>
                <c:pt idx="1">
                  <c:v>Биология </c:v>
                </c:pt>
                <c:pt idx="2">
                  <c:v>Физика</c:v>
                </c:pt>
                <c:pt idx="3">
                  <c:v>Химия</c:v>
                </c:pt>
                <c:pt idx="4">
                  <c:v>Английский язык</c:v>
                </c:pt>
                <c:pt idx="5">
                  <c:v>Французский язык</c:v>
                </c:pt>
                <c:pt idx="6">
                  <c:v>Немецкий язык</c:v>
                </c:pt>
                <c:pt idx="7">
                  <c:v>География</c:v>
                </c:pt>
                <c:pt idx="8">
                  <c:v>Информатика ИКТ</c:v>
                </c:pt>
                <c:pt idx="9">
                  <c:v>Математика </c:v>
                </c:pt>
                <c:pt idx="10">
                  <c:v>Украинский язык</c:v>
                </c:pt>
                <c:pt idx="11">
                  <c:v>История</c:v>
                </c:pt>
                <c:pt idx="12">
                  <c:v>Литература</c:v>
                </c:pt>
              </c:strCache>
            </c:strRef>
          </c:cat>
          <c:val>
            <c:numRef>
              <c:f>Лист3!$C$2:$C$14</c:f>
              <c:numCache>
                <c:formatCode>General</c:formatCode>
                <c:ptCount val="13"/>
                <c:pt idx="0">
                  <c:v>77</c:v>
                </c:pt>
                <c:pt idx="1">
                  <c:v>76</c:v>
                </c:pt>
                <c:pt idx="2">
                  <c:v>65</c:v>
                </c:pt>
                <c:pt idx="3">
                  <c:v>36</c:v>
                </c:pt>
                <c:pt idx="4">
                  <c:v>74</c:v>
                </c:pt>
                <c:pt idx="5">
                  <c:v>6</c:v>
                </c:pt>
                <c:pt idx="6">
                  <c:v>3</c:v>
                </c:pt>
                <c:pt idx="7">
                  <c:v>44</c:v>
                </c:pt>
                <c:pt idx="8">
                  <c:v>11</c:v>
                </c:pt>
                <c:pt idx="9">
                  <c:v>68</c:v>
                </c:pt>
                <c:pt idx="10">
                  <c:v>50</c:v>
                </c:pt>
                <c:pt idx="11">
                  <c:v>71</c:v>
                </c:pt>
                <c:pt idx="12">
                  <c:v>40</c:v>
                </c:pt>
              </c:numCache>
            </c:numRef>
          </c:val>
        </c:ser>
        <c:dLbls>
          <c:showVal val="1"/>
        </c:dLbls>
        <c:shape val="cylinder"/>
        <c:axId val="91521408"/>
        <c:axId val="91522944"/>
        <c:axId val="0"/>
      </c:bar3DChart>
      <c:catAx>
        <c:axId val="91521408"/>
        <c:scaling>
          <c:orientation val="minMax"/>
        </c:scaling>
        <c:axPos val="b"/>
        <c:tickLblPos val="nextTo"/>
        <c:crossAx val="91522944"/>
        <c:crosses val="autoZero"/>
        <c:auto val="1"/>
        <c:lblAlgn val="ctr"/>
        <c:lblOffset val="100"/>
      </c:catAx>
      <c:valAx>
        <c:axId val="91522944"/>
        <c:scaling>
          <c:orientation val="minMax"/>
        </c:scaling>
        <c:delete val="1"/>
        <c:axPos val="l"/>
        <c:numFmt formatCode="General" sourceLinked="1"/>
        <c:tickLblPos val="none"/>
        <c:crossAx val="915214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ctr">
              <a:defRPr/>
            </a:pPr>
            <a:r>
              <a:rPr lang="ru-RU" sz="2400" dirty="0">
                <a:solidFill>
                  <a:srgbClr val="C00000"/>
                </a:solidFill>
              </a:rPr>
              <a:t>Информация</a:t>
            </a:r>
            <a:r>
              <a:rPr lang="ru-RU" sz="2400" baseline="0" dirty="0">
                <a:solidFill>
                  <a:srgbClr val="C00000"/>
                </a:solidFill>
              </a:rPr>
              <a:t> о количественном составе </a:t>
            </a:r>
            <a:r>
              <a:rPr lang="ru-RU" sz="2400" dirty="0">
                <a:solidFill>
                  <a:srgbClr val="C00000"/>
                </a:solidFill>
              </a:rPr>
              <a:t> участников </a:t>
            </a:r>
          </a:p>
        </c:rich>
      </c:tx>
      <c:layout>
        <c:manualLayout>
          <c:xMode val="edge"/>
          <c:yMode val="edge"/>
          <c:x val="0.28775720164609053"/>
          <c:y val="3.2225579053373629E-2"/>
        </c:manualLayout>
      </c:layout>
    </c:title>
    <c:view3D>
      <c:rotX val="30"/>
      <c:perspective val="30"/>
    </c:view3D>
    <c:plotArea>
      <c:layout/>
      <c:pie3DChart>
        <c:varyColors val="1"/>
      </c:pie3DChart>
    </c:plotArea>
    <c:legend>
      <c:legendPos val="r"/>
      <c:layout>
        <c:manualLayout>
          <c:xMode val="edge"/>
          <c:yMode val="edge"/>
          <c:x val="0.83020898950131239"/>
          <c:y val="0.31779367162438027"/>
          <c:w val="0.16145767716535434"/>
          <c:h val="0.4353293963254593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dirty="0">
                <a:solidFill>
                  <a:srgbClr val="C00000"/>
                </a:solidFill>
              </a:rPr>
              <a:t>Количественный</a:t>
            </a:r>
            <a:r>
              <a:rPr lang="ru-RU" sz="1800" baseline="0" dirty="0">
                <a:solidFill>
                  <a:srgbClr val="C00000"/>
                </a:solidFill>
              </a:rPr>
              <a:t> состав участников районного этапа республиканских олимпиад по учебным предметам</a:t>
            </a:r>
            <a:endParaRPr lang="ru-RU" sz="1800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1.1833333333333352E-2"/>
          <c:y val="0"/>
        </c:manualLayout>
      </c:layout>
      <c:overlay val="1"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Лист5!$B$1:$B$2</c:f>
              <c:strCache>
                <c:ptCount val="1"/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Лист5!$A$3:$A$15</c:f>
              <c:strCache>
                <c:ptCount val="13"/>
                <c:pt idx="0">
                  <c:v>Биология </c:v>
                </c:pt>
                <c:pt idx="1">
                  <c:v>Химия </c:v>
                </c:pt>
                <c:pt idx="2">
                  <c:v>География</c:v>
                </c:pt>
                <c:pt idx="3">
                  <c:v>Русский язык</c:v>
                </c:pt>
                <c:pt idx="4">
                  <c:v>Украинский язык</c:v>
                </c:pt>
                <c:pt idx="5">
                  <c:v>Английский язык</c:v>
                </c:pt>
                <c:pt idx="6">
                  <c:v>Французский язык  </c:v>
                </c:pt>
                <c:pt idx="7">
                  <c:v>Немецкий язык</c:v>
                </c:pt>
                <c:pt idx="8">
                  <c:v>Математика</c:v>
                </c:pt>
                <c:pt idx="9">
                  <c:v>Физика</c:v>
                </c:pt>
                <c:pt idx="10">
                  <c:v>Информатика ИКТ</c:v>
                </c:pt>
                <c:pt idx="11">
                  <c:v>История</c:v>
                </c:pt>
                <c:pt idx="12">
                  <c:v>Литература</c:v>
                </c:pt>
              </c:strCache>
            </c:strRef>
          </c:cat>
          <c:val>
            <c:numRef>
              <c:f>Лист5!$B$3:$B$15</c:f>
              <c:numCache>
                <c:formatCode>General</c:formatCode>
                <c:ptCount val="13"/>
                <c:pt idx="0">
                  <c:v>76</c:v>
                </c:pt>
                <c:pt idx="1">
                  <c:v>36</c:v>
                </c:pt>
                <c:pt idx="2">
                  <c:v>44</c:v>
                </c:pt>
                <c:pt idx="3">
                  <c:v>77</c:v>
                </c:pt>
                <c:pt idx="4">
                  <c:v>50</c:v>
                </c:pt>
                <c:pt idx="5">
                  <c:v>74</c:v>
                </c:pt>
                <c:pt idx="6">
                  <c:v>6</c:v>
                </c:pt>
                <c:pt idx="7">
                  <c:v>3</c:v>
                </c:pt>
                <c:pt idx="8">
                  <c:v>68</c:v>
                </c:pt>
                <c:pt idx="9">
                  <c:v>65</c:v>
                </c:pt>
                <c:pt idx="10">
                  <c:v>11</c:v>
                </c:pt>
                <c:pt idx="11">
                  <c:v>71</c:v>
                </c:pt>
                <c:pt idx="12">
                  <c:v>40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1919151582995211"/>
          <c:y val="0.14668860422297958"/>
          <c:w val="0.28080848417004789"/>
          <c:h val="0.80214517961374254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Количественный</a:t>
            </a:r>
            <a:r>
              <a:rPr lang="ru-RU" sz="1600" baseline="0"/>
              <a:t> состав участников</a:t>
            </a:r>
            <a:r>
              <a:rPr lang="en-US" sz="1600" baseline="0"/>
              <a:t> II</a:t>
            </a:r>
            <a:r>
              <a:rPr lang="ru-RU" sz="1600" baseline="0"/>
              <a:t> этпа республиканской олимпиады школ разных типов</a:t>
            </a:r>
            <a:endParaRPr lang="ru-RU" sz="1600"/>
          </a:p>
        </c:rich>
      </c:tx>
      <c:layout>
        <c:manualLayout>
          <c:xMode val="edge"/>
          <c:yMode val="edge"/>
          <c:x val="0.12006073145966248"/>
          <c:y val="0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Лист4!$B$1:$B$2</c:f>
              <c:strCache>
                <c:ptCount val="1"/>
                <c:pt idx="0">
                  <c:v>Участников  ОУЗ</c:v>
                </c:pt>
              </c:strCache>
            </c:strRef>
          </c:tx>
          <c:cat>
            <c:strRef>
              <c:f>Лист4!$A$3:$A$15</c:f>
              <c:strCache>
                <c:ptCount val="13"/>
                <c:pt idx="0">
                  <c:v>Биология </c:v>
                </c:pt>
                <c:pt idx="1">
                  <c:v>Химия </c:v>
                </c:pt>
                <c:pt idx="2">
                  <c:v>География</c:v>
                </c:pt>
                <c:pt idx="3">
                  <c:v>Русский язык</c:v>
                </c:pt>
                <c:pt idx="4">
                  <c:v>Украинский язык</c:v>
                </c:pt>
                <c:pt idx="5">
                  <c:v>Английский язык</c:v>
                </c:pt>
                <c:pt idx="6">
                  <c:v>Французский язык  </c:v>
                </c:pt>
                <c:pt idx="7">
                  <c:v>Немецкий язык</c:v>
                </c:pt>
                <c:pt idx="8">
                  <c:v>Математика</c:v>
                </c:pt>
                <c:pt idx="9">
                  <c:v>Физика</c:v>
                </c:pt>
                <c:pt idx="10">
                  <c:v>Информатика ИКТ</c:v>
                </c:pt>
                <c:pt idx="11">
                  <c:v>История</c:v>
                </c:pt>
                <c:pt idx="12">
                  <c:v>Литература</c:v>
                </c:pt>
              </c:strCache>
            </c:strRef>
          </c:cat>
          <c:val>
            <c:numRef>
              <c:f>Лист4!$B$3:$B$15</c:f>
              <c:numCache>
                <c:formatCode>General</c:formatCode>
                <c:ptCount val="13"/>
                <c:pt idx="0">
                  <c:v>39</c:v>
                </c:pt>
                <c:pt idx="1">
                  <c:v>33</c:v>
                </c:pt>
                <c:pt idx="2">
                  <c:v>18</c:v>
                </c:pt>
                <c:pt idx="3">
                  <c:v>41</c:v>
                </c:pt>
                <c:pt idx="4">
                  <c:v>18</c:v>
                </c:pt>
                <c:pt idx="5">
                  <c:v>35</c:v>
                </c:pt>
                <c:pt idx="6">
                  <c:v>0</c:v>
                </c:pt>
                <c:pt idx="7">
                  <c:v>0</c:v>
                </c:pt>
                <c:pt idx="8">
                  <c:v>32</c:v>
                </c:pt>
                <c:pt idx="9">
                  <c:v>35</c:v>
                </c:pt>
                <c:pt idx="10">
                  <c:v>1</c:v>
                </c:pt>
                <c:pt idx="11">
                  <c:v>39</c:v>
                </c:pt>
                <c:pt idx="12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Лист4!$C$1:$C$2</c:f>
              <c:strCache>
                <c:ptCount val="1"/>
                <c:pt idx="0">
                  <c:v>Участников  Нового типа</c:v>
                </c:pt>
              </c:strCache>
            </c:strRef>
          </c:tx>
          <c:cat>
            <c:strRef>
              <c:f>Лист4!$A$3:$A$15</c:f>
              <c:strCache>
                <c:ptCount val="13"/>
                <c:pt idx="0">
                  <c:v>Биология </c:v>
                </c:pt>
                <c:pt idx="1">
                  <c:v>Химия </c:v>
                </c:pt>
                <c:pt idx="2">
                  <c:v>География</c:v>
                </c:pt>
                <c:pt idx="3">
                  <c:v>Русский язык</c:v>
                </c:pt>
                <c:pt idx="4">
                  <c:v>Украинский язык</c:v>
                </c:pt>
                <c:pt idx="5">
                  <c:v>Английский язык</c:v>
                </c:pt>
                <c:pt idx="6">
                  <c:v>Французский язык  </c:v>
                </c:pt>
                <c:pt idx="7">
                  <c:v>Немецкий язык</c:v>
                </c:pt>
                <c:pt idx="8">
                  <c:v>Математика</c:v>
                </c:pt>
                <c:pt idx="9">
                  <c:v>Физика</c:v>
                </c:pt>
                <c:pt idx="10">
                  <c:v>Информатика ИКТ</c:v>
                </c:pt>
                <c:pt idx="11">
                  <c:v>История</c:v>
                </c:pt>
                <c:pt idx="12">
                  <c:v>Литература</c:v>
                </c:pt>
              </c:strCache>
            </c:strRef>
          </c:cat>
          <c:val>
            <c:numRef>
              <c:f>Лист4!$C$3:$C$15</c:f>
              <c:numCache>
                <c:formatCode>General</c:formatCode>
                <c:ptCount val="13"/>
                <c:pt idx="0">
                  <c:v>32</c:v>
                </c:pt>
                <c:pt idx="1">
                  <c:v>0</c:v>
                </c:pt>
                <c:pt idx="2">
                  <c:v>23</c:v>
                </c:pt>
                <c:pt idx="3">
                  <c:v>30</c:v>
                </c:pt>
                <c:pt idx="4">
                  <c:v>27</c:v>
                </c:pt>
                <c:pt idx="5">
                  <c:v>30</c:v>
                </c:pt>
                <c:pt idx="6">
                  <c:v>6</c:v>
                </c:pt>
                <c:pt idx="7">
                  <c:v>3</c:v>
                </c:pt>
                <c:pt idx="8">
                  <c:v>30</c:v>
                </c:pt>
                <c:pt idx="9">
                  <c:v>27</c:v>
                </c:pt>
                <c:pt idx="10">
                  <c:v>10</c:v>
                </c:pt>
                <c:pt idx="11">
                  <c:v>28</c:v>
                </c:pt>
                <c:pt idx="12">
                  <c:v>22</c:v>
                </c:pt>
              </c:numCache>
            </c:numRef>
          </c:val>
        </c:ser>
        <c:ser>
          <c:idx val="2"/>
          <c:order val="2"/>
          <c:tx>
            <c:strRef>
              <c:f>Лист4!$D$1:$D$2</c:f>
              <c:strCache>
                <c:ptCount val="1"/>
                <c:pt idx="0">
                  <c:v>Участников  І-ІІ ст</c:v>
                </c:pt>
              </c:strCache>
            </c:strRef>
          </c:tx>
          <c:cat>
            <c:strRef>
              <c:f>Лист4!$A$3:$A$15</c:f>
              <c:strCache>
                <c:ptCount val="13"/>
                <c:pt idx="0">
                  <c:v>Биология </c:v>
                </c:pt>
                <c:pt idx="1">
                  <c:v>Химия </c:v>
                </c:pt>
                <c:pt idx="2">
                  <c:v>География</c:v>
                </c:pt>
                <c:pt idx="3">
                  <c:v>Русский язык</c:v>
                </c:pt>
                <c:pt idx="4">
                  <c:v>Украинский язык</c:v>
                </c:pt>
                <c:pt idx="5">
                  <c:v>Английский язык</c:v>
                </c:pt>
                <c:pt idx="6">
                  <c:v>Французский язык  </c:v>
                </c:pt>
                <c:pt idx="7">
                  <c:v>Немецкий язык</c:v>
                </c:pt>
                <c:pt idx="8">
                  <c:v>Математика</c:v>
                </c:pt>
                <c:pt idx="9">
                  <c:v>Физика</c:v>
                </c:pt>
                <c:pt idx="10">
                  <c:v>Информатика ИКТ</c:v>
                </c:pt>
                <c:pt idx="11">
                  <c:v>История</c:v>
                </c:pt>
                <c:pt idx="12">
                  <c:v>Литература</c:v>
                </c:pt>
              </c:strCache>
            </c:strRef>
          </c:cat>
          <c:val>
            <c:numRef>
              <c:f>Лист4!$D$3:$D$15</c:f>
              <c:numCache>
                <c:formatCode>General</c:formatCode>
                <c:ptCount val="13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6</c:v>
                </c:pt>
                <c:pt idx="4">
                  <c:v>5</c:v>
                </c:pt>
                <c:pt idx="5">
                  <c:v>9</c:v>
                </c:pt>
                <c:pt idx="6">
                  <c:v>0</c:v>
                </c:pt>
                <c:pt idx="7">
                  <c:v>0</c:v>
                </c:pt>
                <c:pt idx="8">
                  <c:v>6</c:v>
                </c:pt>
                <c:pt idx="9">
                  <c:v>3</c:v>
                </c:pt>
                <c:pt idx="10">
                  <c:v>0</c:v>
                </c:pt>
                <c:pt idx="11">
                  <c:v>4</c:v>
                </c:pt>
                <c:pt idx="12">
                  <c:v>4</c:v>
                </c:pt>
              </c:numCache>
            </c:numRef>
          </c:val>
        </c:ser>
        <c:dLbls>
          <c:showVal val="1"/>
        </c:dLbls>
        <c:gapWidth val="75"/>
        <c:shape val="cylinder"/>
        <c:axId val="91121152"/>
        <c:axId val="91122688"/>
        <c:axId val="0"/>
      </c:bar3DChart>
      <c:catAx>
        <c:axId val="911211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1122688"/>
        <c:crosses val="autoZero"/>
        <c:auto val="1"/>
        <c:lblAlgn val="ctr"/>
        <c:lblOffset val="100"/>
      </c:catAx>
      <c:valAx>
        <c:axId val="91122688"/>
        <c:scaling>
          <c:orientation val="minMax"/>
        </c:scaling>
        <c:axPos val="l"/>
        <c:numFmt formatCode="General" sourceLinked="1"/>
        <c:majorTickMark val="none"/>
        <c:tickLblPos val="nextTo"/>
        <c:crossAx val="9112115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23528" y="188640"/>
          <a:ext cx="8568952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Участие школ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– III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ступени во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этапе республиканской олимпиады в 2016-2017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уч.году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79512" y="1124744"/>
          <a:ext cx="871296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Участие школ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 –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ступени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этапе республиканской олимпиады в 2016-2017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уч.году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96448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Количественный состав участников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 – II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этапа республиканской олимпиады в 2016-2017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уч.году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980728"/>
          <a:ext cx="896448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79512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179512" y="188640"/>
          <a:ext cx="8604448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260648"/>
          <a:ext cx="9144000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72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Участие школ I – III ступени во II этапе республиканской олимпиады в 2016-2017 уч.году</vt:lpstr>
      <vt:lpstr>Участие школ I – II ступени  во II этапе республиканской олимпиады в 2016-2017 уч.году</vt:lpstr>
      <vt:lpstr>Количественный состав участников I – II этапа республиканской олимпиады в 2016-2017 уч.году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Участие школ I – III ступени во II этапе республиканской олимпиады в 2016-2017 уч.году</dc:title>
  <cp:lastModifiedBy>Admin</cp:lastModifiedBy>
  <cp:revision>7</cp:revision>
  <dcterms:modified xsi:type="dcterms:W3CDTF">2017-01-25T14:32:38Z</dcterms:modified>
</cp:coreProperties>
</file>