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85" r:id="rId6"/>
    <p:sldId id="284" r:id="rId7"/>
    <p:sldId id="264" r:id="rId8"/>
    <p:sldId id="261" r:id="rId9"/>
    <p:sldId id="265" r:id="rId10"/>
    <p:sldId id="266" r:id="rId11"/>
    <p:sldId id="290" r:id="rId12"/>
    <p:sldId id="291" r:id="rId13"/>
    <p:sldId id="292" r:id="rId14"/>
    <p:sldId id="286" r:id="rId15"/>
    <p:sldId id="287" r:id="rId16"/>
    <p:sldId id="282" r:id="rId17"/>
    <p:sldId id="288" r:id="rId18"/>
    <p:sldId id="289" r:id="rId19"/>
    <p:sldId id="273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CC"/>
    <a:srgbClr val="FFCCCC"/>
    <a:srgbClr val="4F81BD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07955-2467-4398-A682-2235208041E3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5733-022F-41D2-A1A3-F05D9EB06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F1E1-A9B5-4EA3-BF3E-7BE522C1A182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F18A-3C10-4586-A9AE-3590FACB1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utroo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pravlenieobraz.ucoz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12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Управление образования Администрации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Лутугинского</a:t>
            </a:r>
            <a:r>
              <a:rPr lang="ru-RU" sz="2000" b="1" i="1" dirty="0" smtClean="0">
                <a:solidFill>
                  <a:schemeClr val="bg1"/>
                </a:solidFill>
              </a:rPr>
              <a:t> района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Отдел методического сопровождения учебно-воспитательного процесса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latin typeface="Monotype Corsiva" pitchFamily="66" charset="0"/>
              </a:rPr>
              <a:t>Единое научно-методическое пространство </a:t>
            </a:r>
          </a:p>
          <a:p>
            <a:pPr algn="ctr">
              <a:buNone/>
            </a:pPr>
            <a:r>
              <a:rPr lang="ru-RU" sz="5400" b="1" dirty="0" err="1" smtClean="0">
                <a:latin typeface="Monotype Corsiva" pitchFamily="66" charset="0"/>
              </a:rPr>
              <a:t>Лутугинского</a:t>
            </a:r>
            <a:r>
              <a:rPr lang="ru-RU" sz="5400" b="1" dirty="0" smtClean="0">
                <a:latin typeface="Monotype Corsiva" pitchFamily="66" charset="0"/>
              </a:rPr>
              <a:t> района</a:t>
            </a:r>
          </a:p>
          <a:p>
            <a:pPr algn="ctr">
              <a:buNone/>
            </a:pPr>
            <a:endParaRPr lang="ru-RU" sz="3600" b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Monotype Corsiva" pitchFamily="66" charset="0"/>
              </a:rPr>
              <a:t>2016 г.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85984" y="214290"/>
            <a:ext cx="4286280" cy="1071570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Формы работы с молодыми педагогами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571612"/>
            <a:ext cx="2643206" cy="22860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День молодого специалиста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Тренинги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Дни открытых дверей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4071942"/>
            <a:ext cx="2643206" cy="22145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Наставничество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Собеседования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Творческие отчеты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Деловые игры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Дискуссии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2143116"/>
            <a:ext cx="2643206" cy="29289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Самообразование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Диагностика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Тестирование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Анкетирование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Методические аукционы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Методические эстафеты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rot="5400000">
            <a:off x="3143240" y="1000108"/>
            <a:ext cx="1000132" cy="157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9124" y="1285860"/>
            <a:ext cx="4071966" cy="271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rot="5400000">
            <a:off x="4000496" y="1714488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:\В. А. фото\Изображение 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4143380"/>
            <a:ext cx="2571767" cy="1928826"/>
          </a:xfrm>
          <a:prstGeom prst="rect">
            <a:avLst/>
          </a:prstGeom>
          <a:noFill/>
        </p:spPr>
      </p:pic>
      <p:pic>
        <p:nvPicPr>
          <p:cNvPr id="7171" name="Picture 3" descr="H:\В. А. фото\Изображение 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193" y="285728"/>
            <a:ext cx="2190765" cy="1643074"/>
          </a:xfrm>
          <a:prstGeom prst="rect">
            <a:avLst/>
          </a:prstGeom>
          <a:noFill/>
        </p:spPr>
      </p:pic>
      <p:pic>
        <p:nvPicPr>
          <p:cNvPr id="7172" name="Picture 4" descr="H:\В. А. фото\Изображение 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304223"/>
            <a:ext cx="2071702" cy="155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188640"/>
            <a:ext cx="4143404" cy="85725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Сотрудничество с НМЦРО – </a:t>
            </a:r>
          </a:p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 к успеху!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4282" y="642918"/>
            <a:ext cx="2000264" cy="571504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Эксперимент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85720" y="1428736"/>
            <a:ext cx="2357454" cy="1714512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одаренными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Олимпиады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Творческие конкурсы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85720" y="3286124"/>
            <a:ext cx="2357454" cy="1214446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Экспертиза педагогической деятельности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57158" y="4572008"/>
            <a:ext cx="2286016" cy="2285992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Новая школа -новые стандарты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Нормативная база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Подготовка ГИА, ЕГЭ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Учебники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928926" y="1357298"/>
            <a:ext cx="3214710" cy="1143008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Проекты проф.развития, тренинги, семинары,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круглые столы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071802" y="2643182"/>
            <a:ext cx="3071834" cy="714380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Курсовая переподготовка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929454" y="500042"/>
            <a:ext cx="2000264" cy="785818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Мониторинг 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786578" y="1428736"/>
            <a:ext cx="2143140" cy="1143008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Конкурсы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пед.мастерства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715140" y="2714620"/>
            <a:ext cx="2214578" cy="928694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«Педагогический экспресс»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6357950" y="3857628"/>
            <a:ext cx="1214446" cy="571504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Газета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715272" y="3857628"/>
            <a:ext cx="1214446" cy="571504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Блог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Picture 3" descr="H:\В. А. фото\ElCMN9VKf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713" y="4857760"/>
            <a:ext cx="2679973" cy="1785950"/>
          </a:xfrm>
          <a:prstGeom prst="rect">
            <a:avLst/>
          </a:prstGeom>
          <a:noFill/>
        </p:spPr>
      </p:pic>
      <p:pic>
        <p:nvPicPr>
          <p:cNvPr id="20" name="Picture 2" descr="H:\В. А. фото\7KOPcjM0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143380"/>
            <a:ext cx="2476485" cy="1857364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>
            <a:stCxn id="15" idx="1"/>
          </p:cNvCxnSpPr>
          <p:nvPr/>
        </p:nvCxnSpPr>
        <p:spPr>
          <a:xfrm rot="5400000">
            <a:off x="7625975" y="3589736"/>
            <a:ext cx="142876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1"/>
          </p:cNvCxnSpPr>
          <p:nvPr/>
        </p:nvCxnSpPr>
        <p:spPr>
          <a:xfrm rot="16200000" flipH="1">
            <a:off x="7911726" y="3554016"/>
            <a:ext cx="142876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6" idx="1"/>
            <a:endCxn id="7" idx="0"/>
          </p:cNvCxnSpPr>
          <p:nvPr/>
        </p:nvCxnSpPr>
        <p:spPr>
          <a:xfrm flipH="1">
            <a:off x="2214546" y="617268"/>
            <a:ext cx="269222" cy="311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13" idx="2"/>
          </p:cNvCxnSpPr>
          <p:nvPr/>
        </p:nvCxnSpPr>
        <p:spPr>
          <a:xfrm rot="16200000" flipH="1">
            <a:off x="6697281" y="660777"/>
            <a:ext cx="250033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6" idx="2"/>
          </p:cNvCxnSpPr>
          <p:nvPr/>
        </p:nvCxnSpPr>
        <p:spPr>
          <a:xfrm rot="5400000">
            <a:off x="4448313" y="115305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1" idx="1"/>
            <a:endCxn id="12" idx="3"/>
          </p:cNvCxnSpPr>
          <p:nvPr/>
        </p:nvCxnSpPr>
        <p:spPr>
          <a:xfrm rot="16200000" flipH="1">
            <a:off x="4500562" y="2536025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4" idx="2"/>
          </p:cNvCxnSpPr>
          <p:nvPr/>
        </p:nvCxnSpPr>
        <p:spPr>
          <a:xfrm rot="16200000" flipH="1">
            <a:off x="6107917" y="1321579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6200000" flipH="1">
            <a:off x="5393537" y="1893083"/>
            <a:ext cx="200026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2500298" y="121442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1535885" y="2250273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892943" y="2964653"/>
            <a:ext cx="371477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47664" y="188640"/>
            <a:ext cx="6552728" cy="576064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atin typeface="Impact" pitchFamily="34" charset="0"/>
              </a:rPr>
              <a:t>Инновации и эксперимент </a:t>
            </a:r>
          </a:p>
          <a:p>
            <a:pPr algn="ctr"/>
            <a:r>
              <a:rPr lang="ru-RU" sz="2000" i="1" dirty="0" smtClean="0">
                <a:latin typeface="Impact" pitchFamily="34" charset="0"/>
              </a:rPr>
              <a:t>НМЦРО</a:t>
            </a:r>
            <a:endParaRPr lang="ru-RU" sz="2000" i="1" dirty="0">
              <a:latin typeface="Impact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1124744"/>
            <a:ext cx="2808312" cy="86409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Экспериментальные  ОУ Республиканского уровня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56176" y="1052736"/>
            <a:ext cx="2808312" cy="86409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Базовые  ОУ районного уровня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03848" y="1124744"/>
            <a:ext cx="2808312" cy="86409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Районный научно – методические совет</a:t>
            </a:r>
            <a:endParaRPr 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79512" y="2132856"/>
            <a:ext cx="2880320" cy="3816424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err="1" smtClean="0"/>
              <a:t>Лутугинская</a:t>
            </a:r>
            <a:r>
              <a:rPr lang="ru-RU" sz="1600" dirty="0" smtClean="0"/>
              <a:t> УВК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Лутугинская</a:t>
            </a:r>
            <a:r>
              <a:rPr lang="ru-RU" sz="1600" dirty="0" smtClean="0"/>
              <a:t> спец. </a:t>
            </a:r>
            <a:r>
              <a:rPr lang="ru-RU" sz="1600" dirty="0" smtClean="0"/>
              <a:t>шк</a:t>
            </a:r>
            <a:r>
              <a:rPr lang="ru-RU" sz="1600" dirty="0" smtClean="0"/>
              <a:t>ол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Успенская гимназия №1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Успенская гимназия №2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Роскошнянский</a:t>
            </a:r>
            <a:r>
              <a:rPr lang="ru-RU" sz="1600" dirty="0" smtClean="0"/>
              <a:t> УВК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Георгиевка ООШ </a:t>
            </a:r>
            <a:r>
              <a:rPr lang="ru-RU" sz="1600" dirty="0" smtClean="0"/>
              <a:t>№2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Белореченская</a:t>
            </a:r>
            <a:r>
              <a:rPr lang="ru-RU" sz="1600" dirty="0" smtClean="0"/>
              <a:t> ООШ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Белянская</a:t>
            </a:r>
            <a:r>
              <a:rPr lang="ru-RU" sz="1600" dirty="0" smtClean="0"/>
              <a:t> ООШ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я/с «Ромашка </a:t>
            </a:r>
          </a:p>
          <a:p>
            <a:pPr algn="ctr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084168" y="2060848"/>
            <a:ext cx="2880320" cy="3816424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Георгиевская </a:t>
            </a:r>
            <a:r>
              <a:rPr lang="ru-RU" dirty="0" smtClean="0"/>
              <a:t>ООШ №1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ш</a:t>
            </a:r>
            <a:r>
              <a:rPr lang="ru-RU" sz="1600" dirty="0" smtClean="0"/>
              <a:t>/с «Журавлик»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Ленинский УВК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Беловская</a:t>
            </a:r>
            <a:r>
              <a:rPr lang="ru-RU" sz="1600" dirty="0" smtClean="0"/>
              <a:t> ООШ №2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Беловская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гимазия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ДЮСШ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Дом творчества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Роскошнянский</a:t>
            </a:r>
            <a:r>
              <a:rPr lang="ru-RU" sz="1600" dirty="0" smtClean="0"/>
              <a:t> ЭНЦ</a:t>
            </a:r>
          </a:p>
          <a:p>
            <a:pPr algn="ctr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275856" y="2132856"/>
            <a:ext cx="2664296" cy="3816424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/>
              <a:t>Круглые столы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Методические консультации</a:t>
            </a:r>
          </a:p>
          <a:p>
            <a:r>
              <a:rPr lang="ru-RU" sz="1600" dirty="0" smtClean="0"/>
              <a:t>«Внимание! Эксперимент!»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Районная инновационная лаборатория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Районный инновационный банк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Районная выставка инновационных идей «Педагогический </a:t>
            </a:r>
          </a:p>
          <a:p>
            <a:r>
              <a:rPr lang="ru-RU" sz="1600" dirty="0" smtClean="0"/>
              <a:t>Эверест»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547664" y="6165304"/>
            <a:ext cx="6552728" cy="576064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atin typeface="Impact" pitchFamily="34" charset="0"/>
              </a:rPr>
              <a:t>Инновационный продукт </a:t>
            </a:r>
            <a:endParaRPr lang="ru-RU" sz="2000" i="1" dirty="0">
              <a:latin typeface="Impact" pitchFamily="34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971600" y="476672"/>
            <a:ext cx="432048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244408" y="5877272"/>
            <a:ext cx="432048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971600" y="5949280"/>
            <a:ext cx="504056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8316416" y="332656"/>
            <a:ext cx="432048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644008" y="83671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99992" y="5949280"/>
            <a:ext cx="21602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475656" y="1988840"/>
            <a:ext cx="21602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499992" y="1988840"/>
            <a:ext cx="21602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596336" y="1916832"/>
            <a:ext cx="21602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907704" y="188640"/>
            <a:ext cx="5112568" cy="648072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Консультационное направление деятельности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27584" y="1124744"/>
            <a:ext cx="2016224" cy="79208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Периодические консультации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563888" y="1124744"/>
            <a:ext cx="2232248" cy="79208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Консультационно</a:t>
            </a:r>
            <a:r>
              <a:rPr lang="ru-RU" dirty="0" smtClean="0"/>
              <a:t>- методические центры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72200" y="1052736"/>
            <a:ext cx="2016224" cy="79208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Мобильные консультации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204864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220486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Групповая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23528" y="2852936"/>
            <a:ext cx="2952328" cy="2952328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Рабочая программа педагога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Программа развития ОУ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Оценивание в современной школе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Внеурочная 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Организация районных м/о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707904" y="2420888"/>
            <a:ext cx="2952328" cy="3240360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Управленческие проблемы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Особенности преподавания ОПК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Инклюзивное и индивидуальное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Обществознание : проблемы и находки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География родного края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876256" y="2564904"/>
            <a:ext cx="1764704" cy="1584176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«Скорая методическая помощь»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403648" y="404664"/>
            <a:ext cx="360040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236296" y="404664"/>
            <a:ext cx="360040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644008" y="836712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115616" y="191683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411760" y="191683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99592" y="263691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483768" y="263691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644008" y="191683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380312" y="184482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6948264" y="4509120"/>
            <a:ext cx="1764704" cy="1584176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режиме </a:t>
            </a:r>
            <a:r>
              <a:rPr lang="en-US" dirty="0" smtClean="0"/>
              <a:t>on-line</a:t>
            </a:r>
            <a:r>
              <a:rPr lang="ru-RU" dirty="0" smtClean="0"/>
              <a:t> и мобильной связи 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4067944" y="5805264"/>
            <a:ext cx="2448272" cy="1052736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Систематические заседания на базе Управления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755576" y="6021288"/>
            <a:ext cx="2448272" cy="836712"/>
          </a:xfrm>
          <a:prstGeom prst="snip2Diag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Выездные и на базе Управления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29" name="Стрелка вниз 28"/>
          <p:cNvSpPr/>
          <p:nvPr/>
        </p:nvSpPr>
        <p:spPr>
          <a:xfrm>
            <a:off x="1691680" y="5805264"/>
            <a:ext cx="2880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076056" y="5661248"/>
            <a:ext cx="28803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596336" y="41490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2863"/>
            <a:ext cx="9153526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Социально – психологическое  сопровождение 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воспитательного        </a:t>
            </a:r>
          </a:p>
          <a:p>
            <a:pPr algn="ctr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процесса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601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Цель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социально - психологической службы: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+mn-lt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профессионального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мастерства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работников психологической службы, создание благоприятных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условий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для  развития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индивидуальности каждого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ребенка, сохранения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психологического здоровья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формирования жизненных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компетентностей учащихся</a:t>
            </a: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 </a:t>
            </a:r>
          </a:p>
        </p:txBody>
      </p:sp>
      <p:pic>
        <p:nvPicPr>
          <p:cNvPr id="4" name="Picture 21" descr="20101125_psy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00" y="4334829"/>
            <a:ext cx="2047500" cy="21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286000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Повышение психологической культуры всех участников учебно-воспитательного процесса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реализация практических мероприятий, направленных на расширение услуг психологической службы в сельских школах и школах с малой наполняемостью</a:t>
            </a:r>
          </a:p>
          <a:p>
            <a:pPr marL="0" indent="0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разработка инновационных форм и методов работы специалистов в профилактике негативных явлений в ученической среде: проявления насилия, агрессивности,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девиантного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делинквентного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поведения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организовать деятельность районной творческой группы на тему: «Организация социально-психологической помощи участникам учебно-воспитательного процесса в условиях сложной социально-политической ситуации»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обеспечить систематическую организационно–методическую, консультативно-разъяснительную работу среди руководителей учебных учреждений, педагогических работников, родителей, общественности относительно обеспечения права на образование детей с особыми потребностями, в том числе детей инвалидов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1905000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38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2863"/>
            <a:ext cx="9153526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86116" y="1142984"/>
            <a:ext cx="2857500" cy="838200"/>
          </a:xfrm>
          <a:prstGeom prst="round2Diag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НМЦ РО 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ОППСР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314700" y="2408959"/>
            <a:ext cx="2857500" cy="1295511"/>
          </a:xfrm>
          <a:prstGeom prst="round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Отдел 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методического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сопровождения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учебно-воспитательного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процесса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УправлениЯ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ОБРАЗОВАНИЯ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61648" y="3301695"/>
            <a:ext cx="2743200" cy="1102914"/>
          </a:xfrm>
          <a:prstGeom prst="round2DiagRect">
            <a:avLst/>
          </a:prstGeom>
          <a:solidFill>
            <a:srgbClr val="00CC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Районное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</a:t>
            </a:r>
          </a:p>
          <a:p>
            <a:pPr algn="ctr">
              <a:defRPr/>
            </a:pP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рактических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психологов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394364" y="4225634"/>
            <a:ext cx="2857500" cy="838200"/>
          </a:xfrm>
          <a:prstGeom prst="round2Diag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Районное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</a:t>
            </a:r>
          </a:p>
          <a:p>
            <a:pPr algn="ctr">
              <a:defRPr/>
            </a:pP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Социальных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педагогов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537725" y="3395982"/>
            <a:ext cx="2377675" cy="940973"/>
          </a:xfrm>
          <a:prstGeom prst="round2Diag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Районное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</a:t>
            </a:r>
          </a:p>
          <a:p>
            <a:pPr algn="ctr">
              <a:defRPr/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практических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психологов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38200" y="5410200"/>
            <a:ext cx="2743200" cy="1066800"/>
          </a:xfrm>
          <a:prstGeom prst="round2Diag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профессионального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роста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928012" y="5425215"/>
            <a:ext cx="2834988" cy="1181100"/>
          </a:xfrm>
          <a:prstGeom prst="round2Diag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Творческая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Школьный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психолог-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перезагрузка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32" name="AutoShape 14"/>
          <p:cNvSpPr>
            <a:spLocks noChangeArrowheads="1"/>
          </p:cNvSpPr>
          <p:nvPr/>
        </p:nvSpPr>
        <p:spPr bwMode="auto">
          <a:xfrm>
            <a:off x="4638675" y="2045277"/>
            <a:ext cx="228600" cy="36368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 rot="20121237">
            <a:off x="6159456" y="5093589"/>
            <a:ext cx="229069" cy="33369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34" name="AutoShape 16"/>
          <p:cNvSpPr>
            <a:spLocks noChangeArrowheads="1"/>
          </p:cNvSpPr>
          <p:nvPr/>
        </p:nvSpPr>
        <p:spPr bwMode="auto">
          <a:xfrm rot="3484747">
            <a:off x="3048000" y="3581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35" name="AutoShape 17"/>
          <p:cNvSpPr>
            <a:spLocks noChangeArrowheads="1"/>
          </p:cNvSpPr>
          <p:nvPr/>
        </p:nvSpPr>
        <p:spPr bwMode="auto">
          <a:xfrm rot="-2436434">
            <a:off x="6172200" y="3429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36" name="AutoShape 19"/>
          <p:cNvSpPr>
            <a:spLocks noChangeArrowheads="1"/>
          </p:cNvSpPr>
          <p:nvPr/>
        </p:nvSpPr>
        <p:spPr bwMode="auto">
          <a:xfrm>
            <a:off x="4648200" y="3809999"/>
            <a:ext cx="209550" cy="41563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37" name="AutoShape 20"/>
          <p:cNvSpPr>
            <a:spLocks noChangeArrowheads="1"/>
          </p:cNvSpPr>
          <p:nvPr/>
        </p:nvSpPr>
        <p:spPr bwMode="auto">
          <a:xfrm rot="3245416">
            <a:off x="3117512" y="5022440"/>
            <a:ext cx="193488" cy="34080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38" name="AutoShape 22"/>
          <p:cNvSpPr>
            <a:spLocks noChangeArrowheads="1"/>
          </p:cNvSpPr>
          <p:nvPr/>
        </p:nvSpPr>
        <p:spPr bwMode="auto">
          <a:xfrm>
            <a:off x="4456401" y="5901465"/>
            <a:ext cx="733425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48" y="304800"/>
            <a:ext cx="8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 работы  районной 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социально -  психологической   службы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9" descr="nejno-zelenii-fon-640x4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solidFill>
            <a:srgbClr val="00B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1" name="Picture 21" descr="C:\Documents and Settings\Admin\Рабочий стол\978226_html_67c08c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5214938"/>
            <a:ext cx="22860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1" descr="C:\Documents and Settings\Admin\Рабочий стол\978226_html_67c08c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214313"/>
            <a:ext cx="22860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2" descr="C:\Documents and Settings\Admin\Рабочий стол\depositphotos_59960203-Tablet-and-computer-green-screen---happy-couple-talk-in-cafe---coffee-and-cake.jpg"/>
          <p:cNvPicPr>
            <a:picLocks noChangeAspect="1" noChangeArrowheads="1"/>
          </p:cNvPicPr>
          <p:nvPr/>
        </p:nvPicPr>
        <p:blipFill>
          <a:blip r:embed="rId4" cstate="print"/>
          <a:srcRect l="15428" t="51257" r="51048" b="2000"/>
          <a:stretch>
            <a:fillRect/>
          </a:stretch>
        </p:blipFill>
        <p:spPr bwMode="auto">
          <a:xfrm>
            <a:off x="2643188" y="2000250"/>
            <a:ext cx="39655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1" descr="C:\Documents and Settings\Admin\Рабочий стол\978226_html_67c08c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072063"/>
            <a:ext cx="2500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1" descr="C:\Documents and Settings\Admin\Рабочий стол\978226_html_67c08c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14313"/>
            <a:ext cx="2500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1" descr="C:\Documents and Settings\Admin\Рабочий стол\978226_html_67c08c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214313"/>
            <a:ext cx="2500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1" descr="C:\Documents and Settings\Admin\Рабочий стол\978226_html_67c08c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5072063"/>
            <a:ext cx="2500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12"/>
          <p:cNvSpPr txBox="1">
            <a:spLocks noChangeArrowheads="1"/>
          </p:cNvSpPr>
          <p:nvPr/>
        </p:nvSpPr>
        <p:spPr bwMode="auto">
          <a:xfrm flipH="1">
            <a:off x="6189663" y="5341938"/>
            <a:ext cx="3025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Участие в проектах профессионального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развития</a:t>
            </a:r>
          </a:p>
        </p:txBody>
      </p:sp>
      <p:sp>
        <p:nvSpPr>
          <p:cNvPr id="2059" name="TextBox 9"/>
          <p:cNvSpPr txBox="1">
            <a:spLocks noChangeArrowheads="1"/>
          </p:cNvSpPr>
          <p:nvPr/>
        </p:nvSpPr>
        <p:spPr bwMode="auto">
          <a:xfrm>
            <a:off x="2762250" y="2514600"/>
            <a:ext cx="3419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006600"/>
                </a:solidFill>
              </a:rPr>
              <a:t>Внедрение</a:t>
            </a:r>
          </a:p>
          <a:p>
            <a:pPr algn="ctr"/>
            <a:r>
              <a:rPr lang="ru-RU" sz="3600" dirty="0" err="1" smtClean="0">
                <a:solidFill>
                  <a:srgbClr val="006600"/>
                </a:solidFill>
              </a:rPr>
              <a:t>ИКТ-технологий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060" name="TextBox 10"/>
          <p:cNvSpPr txBox="1">
            <a:spLocks noChangeArrowheads="1"/>
          </p:cNvSpPr>
          <p:nvPr/>
        </p:nvSpPr>
        <p:spPr bwMode="auto">
          <a:xfrm flipH="1">
            <a:off x="-25400" y="639763"/>
            <a:ext cx="302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МО учителей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информатики</a:t>
            </a:r>
          </a:p>
        </p:txBody>
      </p:sp>
      <p:sp>
        <p:nvSpPr>
          <p:cNvPr id="2061" name="TextBox 13"/>
          <p:cNvSpPr txBox="1">
            <a:spLocks noChangeArrowheads="1"/>
          </p:cNvSpPr>
          <p:nvPr/>
        </p:nvSpPr>
        <p:spPr bwMode="auto">
          <a:xfrm flipH="1">
            <a:off x="6118225" y="639763"/>
            <a:ext cx="302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Облачные 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технологии</a:t>
            </a:r>
          </a:p>
        </p:txBody>
      </p:sp>
      <p:sp>
        <p:nvSpPr>
          <p:cNvPr id="2062" name="TextBox 14"/>
          <p:cNvSpPr txBox="1">
            <a:spLocks noChangeArrowheads="1"/>
          </p:cNvSpPr>
          <p:nvPr/>
        </p:nvSpPr>
        <p:spPr bwMode="auto">
          <a:xfrm flipH="1">
            <a:off x="-25400" y="5497513"/>
            <a:ext cx="302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Инновационные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лаборатории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8743627">
            <a:off x="4863306" y="950120"/>
            <a:ext cx="1514475" cy="671512"/>
          </a:xfrm>
          <a:prstGeom prst="curved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7148535">
            <a:off x="2409826" y="5305425"/>
            <a:ext cx="1847850" cy="714375"/>
          </a:xfrm>
          <a:prstGeom prst="curved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8506629">
            <a:off x="3173413" y="511175"/>
            <a:ext cx="714375" cy="1500188"/>
          </a:xfrm>
          <a:prstGeom prst="curv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66" name="TextBox 19"/>
          <p:cNvSpPr txBox="1">
            <a:spLocks noChangeArrowheads="1"/>
          </p:cNvSpPr>
          <p:nvPr/>
        </p:nvSpPr>
        <p:spPr bwMode="auto">
          <a:xfrm>
            <a:off x="7143768" y="2000240"/>
            <a:ext cx="1793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Электронное </a:t>
            </a:r>
          </a:p>
          <a:p>
            <a:r>
              <a:rPr lang="ru-RU">
                <a:solidFill>
                  <a:schemeClr val="bg1"/>
                </a:solidFill>
              </a:rPr>
              <a:t>портфолио</a:t>
            </a:r>
          </a:p>
          <a:p>
            <a:r>
              <a:rPr lang="ru-RU">
                <a:solidFill>
                  <a:schemeClr val="bg1"/>
                </a:solidFill>
              </a:rPr>
              <a:t>учителя.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 Страничка</a:t>
            </a:r>
          </a:p>
          <a:p>
            <a:r>
              <a:rPr lang="ru-RU">
                <a:solidFill>
                  <a:schemeClr val="bg1"/>
                </a:solidFill>
              </a:rPr>
              <a:t>учителя</a:t>
            </a:r>
          </a:p>
          <a:p>
            <a:r>
              <a:rPr lang="ru-RU">
                <a:solidFill>
                  <a:schemeClr val="bg1"/>
                </a:solidFill>
              </a:rPr>
              <a:t>на школьном</a:t>
            </a:r>
          </a:p>
          <a:p>
            <a:r>
              <a:rPr lang="ru-RU">
                <a:solidFill>
                  <a:schemeClr val="bg1"/>
                </a:solidFill>
              </a:rPr>
              <a:t>сайте.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</a:rPr>
              <a:t> Собственный</a:t>
            </a:r>
          </a:p>
          <a:p>
            <a:r>
              <a:rPr lang="ru-RU">
                <a:solidFill>
                  <a:schemeClr val="bg1"/>
                </a:solidFill>
              </a:rPr>
              <a:t>блог учителя</a:t>
            </a:r>
          </a:p>
          <a:p>
            <a:endParaRPr lang="ru-RU">
              <a:solidFill>
                <a:srgbClr val="002060"/>
              </a:solidFill>
            </a:endParaRPr>
          </a:p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067" name="TextBox 20"/>
          <p:cNvSpPr txBox="1">
            <a:spLocks noChangeArrowheads="1"/>
          </p:cNvSpPr>
          <p:nvPr/>
        </p:nvSpPr>
        <p:spPr bwMode="auto">
          <a:xfrm>
            <a:off x="428625" y="1857375"/>
            <a:ext cx="21431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6600"/>
                </a:solidFill>
              </a:rPr>
              <a:t>Банк методических разработок</a:t>
            </a:r>
          </a:p>
          <a:p>
            <a:r>
              <a:rPr lang="ru-RU">
                <a:solidFill>
                  <a:srgbClr val="006600"/>
                </a:solidFill>
              </a:rPr>
              <a:t>уроков с использованием</a:t>
            </a:r>
          </a:p>
          <a:p>
            <a:r>
              <a:rPr lang="ru-RU">
                <a:solidFill>
                  <a:srgbClr val="006600"/>
                </a:solidFill>
              </a:rPr>
              <a:t>ИКТ.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006600"/>
                </a:solidFill>
              </a:rPr>
              <a:t> База электронных тестов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006600"/>
                </a:solidFill>
              </a:rPr>
              <a:t> Олимпиадная школа</a:t>
            </a:r>
          </a:p>
          <a:p>
            <a:endParaRPr lang="ru-RU">
              <a:solidFill>
                <a:srgbClr val="002060"/>
              </a:solidFill>
            </a:endParaRPr>
          </a:p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14730729">
            <a:off x="4869005" y="5345861"/>
            <a:ext cx="1846981" cy="715440"/>
          </a:xfrm>
          <a:prstGeom prst="curved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69" name="TextBox 31"/>
          <p:cNvSpPr txBox="1">
            <a:spLocks noChangeArrowheads="1"/>
          </p:cNvSpPr>
          <p:nvPr/>
        </p:nvSpPr>
        <p:spPr bwMode="auto">
          <a:xfrm>
            <a:off x="3435350" y="285750"/>
            <a:ext cx="2208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006600"/>
                </a:solidFill>
              </a:rPr>
              <a:t>Блог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«Педагогический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экспресс».</a:t>
            </a:r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НМЦРО</a:t>
            </a:r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3429000" y="5429250"/>
            <a:ext cx="2319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Международные 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образовательные 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Ресурсы РФ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114425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39750" y="0"/>
            <a:ext cx="8066088" cy="6480175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00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0" y="4292600"/>
            <a:ext cx="4427538" cy="1081088"/>
          </a:xfrm>
          <a:prstGeom prst="leftArrow">
            <a:avLst>
              <a:gd name="adj1" fmla="val 63898"/>
              <a:gd name="adj2" fmla="val 121460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i="1">
                <a:latin typeface="Arial Black" pitchFamily="34" charset="0"/>
              </a:rPr>
              <a:t>Научно-методический</a:t>
            </a:r>
            <a:endParaRPr lang="ru-RU" sz="2000" b="1" i="1">
              <a:latin typeface="Arial Black" pitchFamily="34" charset="0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042988" y="981075"/>
            <a:ext cx="7200900" cy="6911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974948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Структурно-функциональные компоненты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 методической работы</a:t>
            </a:r>
          </a:p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дошкольных образовательных учреждений</a:t>
            </a:r>
          </a:p>
          <a:p>
            <a:pPr algn="ctr"/>
            <a:endParaRPr lang="ru-RU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chemeClr val="tx2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0" y="5445125"/>
            <a:ext cx="4427538" cy="1223963"/>
          </a:xfrm>
          <a:prstGeom prst="leftArrow">
            <a:avLst>
              <a:gd name="adj1" fmla="val 63898"/>
              <a:gd name="adj2" fmla="val 107282"/>
            </a:avLst>
          </a:prstGeom>
          <a:gradFill rotWithShape="1">
            <a:gsLst>
              <a:gs pos="0">
                <a:srgbClr val="00FF00"/>
              </a:gs>
              <a:gs pos="5000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b="1" i="1">
              <a:latin typeface="Arial Black" pitchFamily="34" charset="0"/>
            </a:endParaRPr>
          </a:p>
          <a:p>
            <a:pPr algn="ctr"/>
            <a:r>
              <a:rPr lang="uk-UA" b="1" i="1">
                <a:latin typeface="Arial Black" pitchFamily="34" charset="0"/>
              </a:rPr>
              <a:t>Социально-</a:t>
            </a:r>
          </a:p>
          <a:p>
            <a:pPr algn="ctr"/>
            <a:r>
              <a:rPr lang="uk-UA" b="1" i="1">
                <a:latin typeface="Arial Black" pitchFamily="34" charset="0"/>
              </a:rPr>
              <a:t>психологический</a:t>
            </a:r>
            <a:endParaRPr lang="ru-RU" b="1" i="1">
              <a:latin typeface="Arial Black" pitchFamily="34" charset="0"/>
            </a:endParaRPr>
          </a:p>
          <a:p>
            <a:pPr algn="ctr"/>
            <a:endParaRPr lang="ru-RU" sz="2000" i="1">
              <a:latin typeface="Arial Black" pitchFamily="34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4572000" y="4292600"/>
            <a:ext cx="4572000" cy="1081088"/>
          </a:xfrm>
          <a:prstGeom prst="leftArrow">
            <a:avLst>
              <a:gd name="adj1" fmla="val 63898"/>
              <a:gd name="adj2" fmla="val 125423"/>
            </a:avLst>
          </a:prstGeom>
          <a:gradFill rotWithShape="1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latin typeface="Arial Black" pitchFamily="34" charset="0"/>
              </a:rPr>
              <a:t>Информационный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4572000" y="5535613"/>
            <a:ext cx="4572000" cy="1133475"/>
          </a:xfrm>
          <a:prstGeom prst="leftArrow">
            <a:avLst>
              <a:gd name="adj1" fmla="val 63898"/>
              <a:gd name="adj2" fmla="val 119627"/>
            </a:avLst>
          </a:prstGeom>
          <a:gradFill rotWithShape="1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i="1">
                <a:latin typeface="Arial Black" pitchFamily="34" charset="0"/>
              </a:rPr>
              <a:t>Экспертно-</a:t>
            </a:r>
          </a:p>
          <a:p>
            <a:pPr algn="ctr"/>
            <a:r>
              <a:rPr lang="uk-UA" b="1" i="1">
                <a:latin typeface="Arial Black" pitchFamily="34" charset="0"/>
              </a:rPr>
              <a:t>аналитический </a:t>
            </a:r>
            <a:endParaRPr lang="ru-RU" b="1" i="1">
              <a:latin typeface="Arial Black" pitchFamily="34" charset="0"/>
            </a:endParaRPr>
          </a:p>
        </p:txBody>
      </p:sp>
      <p:pic>
        <p:nvPicPr>
          <p:cNvPr id="21513" name="Рисунок 12" descr="спорт2.JPG"/>
          <p:cNvPicPr>
            <a:picLocks noChangeAspect="1"/>
          </p:cNvPicPr>
          <p:nvPr/>
        </p:nvPicPr>
        <p:blipFill>
          <a:blip r:embed="rId4" cstate="print"/>
          <a:srcRect t="27979" b="16679"/>
          <a:stretch>
            <a:fillRect/>
          </a:stretch>
        </p:blipFill>
        <p:spPr bwMode="auto">
          <a:xfrm>
            <a:off x="3779838" y="5084763"/>
            <a:ext cx="1476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_DSC6294"/>
          <p:cNvPicPr>
            <a:picLocks noChangeAspect="1" noChangeArrowheads="1"/>
          </p:cNvPicPr>
          <p:nvPr/>
        </p:nvPicPr>
        <p:blipFill>
          <a:blip r:embed="rId5" cstate="print"/>
          <a:srcRect l="20280" t="11661" r="18919" b="11115"/>
          <a:stretch>
            <a:fillRect/>
          </a:stretch>
        </p:blipFill>
        <p:spPr bwMode="auto">
          <a:xfrm>
            <a:off x="5651500" y="2997200"/>
            <a:ext cx="18732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7" descr="конкурс журавк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997200"/>
            <a:ext cx="18716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 descr="SDC13471"/>
          <p:cNvPicPr>
            <a:picLocks noChangeAspect="1" noChangeArrowheads="1"/>
          </p:cNvPicPr>
          <p:nvPr/>
        </p:nvPicPr>
        <p:blipFill>
          <a:blip r:embed="rId7" cstate="print"/>
          <a:srcRect b="12184"/>
          <a:stretch>
            <a:fillRect/>
          </a:stretch>
        </p:blipFill>
        <p:spPr bwMode="auto">
          <a:xfrm>
            <a:off x="1763713" y="2997200"/>
            <a:ext cx="187166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 descr="DSC_0479"/>
          <p:cNvPicPr>
            <a:picLocks noChangeAspect="1" noChangeArrowheads="1"/>
          </p:cNvPicPr>
          <p:nvPr/>
        </p:nvPicPr>
        <p:blipFill>
          <a:blip r:embed="rId8" cstate="print"/>
          <a:srcRect t="19499" r="9657"/>
          <a:stretch>
            <a:fillRect/>
          </a:stretch>
        </p:blipFill>
        <p:spPr bwMode="auto">
          <a:xfrm>
            <a:off x="3276600" y="1628775"/>
            <a:ext cx="28082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nejno-zelenii-fon-640x4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57500" y="785813"/>
            <a:ext cx="3286125" cy="12144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Районный научно-методический совет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2420938"/>
            <a:ext cx="1943100" cy="6429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sz="1600" b="1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uk-UA" sz="1600" dirty="0" err="1">
                <a:solidFill>
                  <a:schemeClr val="bg1"/>
                </a:solidFill>
                <a:latin typeface="Arial" charset="0"/>
              </a:rPr>
              <a:t>Научно-методический</a:t>
            </a:r>
            <a:r>
              <a:rPr lang="uk-UA" sz="16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513" y="2420938"/>
            <a:ext cx="2376487" cy="6429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Социально-психологический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149725"/>
            <a:ext cx="2663825" cy="15113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None/>
              <a:defRPr/>
            </a:pPr>
            <a:endParaRPr lang="ru-RU" sz="160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Консультпункты</a:t>
            </a:r>
            <a:r>
              <a:rPr lang="ru-RU" sz="1400">
                <a:solidFill>
                  <a:srgbClr val="FFFFFF"/>
                </a:solidFill>
              </a:rPr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Семинары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Творческие студии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Методические клубы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 Конкурсы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</a:rPr>
              <a:t>Курсовая </a:t>
            </a:r>
            <a:r>
              <a:rPr lang="ru-RU" sz="1200" b="1">
                <a:solidFill>
                  <a:schemeClr val="bg1"/>
                </a:solidFill>
                <a:latin typeface="Arial" charset="0"/>
              </a:rPr>
              <a:t>переподготовка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214563" y="2000250"/>
            <a:ext cx="2143125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3438" y="2000250"/>
            <a:ext cx="2571750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 rot="5400000">
            <a:off x="1007269" y="3147219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39750" y="3357563"/>
            <a:ext cx="7572375" cy="6429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Структурно-функциональные компоненты методической работы ДО</a:t>
            </a:r>
          </a:p>
        </p:txBody>
      </p:sp>
      <p:cxnSp>
        <p:nvCxnSpPr>
          <p:cNvPr id="22538" name="Прямая со стрелкой 20"/>
          <p:cNvCxnSpPr>
            <a:cxnSpLocks noChangeShapeType="1"/>
            <a:stCxn id="5" idx="4"/>
          </p:cNvCxnSpPr>
          <p:nvPr/>
        </p:nvCxnSpPr>
        <p:spPr bwMode="auto">
          <a:xfrm flipH="1">
            <a:off x="4067175" y="2012950"/>
            <a:ext cx="433388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" name="Скругленный прямоугольник 6"/>
          <p:cNvSpPr/>
          <p:nvPr/>
        </p:nvSpPr>
        <p:spPr>
          <a:xfrm>
            <a:off x="4716463" y="2420938"/>
            <a:ext cx="1944687" cy="647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Экспертно-аналитический </a:t>
            </a:r>
          </a:p>
        </p:txBody>
      </p:sp>
      <p:sp>
        <p:nvSpPr>
          <p:cNvPr id="4" name="Скругленный прямоугольник 7"/>
          <p:cNvSpPr/>
          <p:nvPr/>
        </p:nvSpPr>
        <p:spPr>
          <a:xfrm>
            <a:off x="6877050" y="2420938"/>
            <a:ext cx="2087563" cy="6413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Информационный</a:t>
            </a:r>
          </a:p>
        </p:txBody>
      </p:sp>
      <p:sp>
        <p:nvSpPr>
          <p:cNvPr id="17" name="Скругленный прямоугольник 13"/>
          <p:cNvSpPr/>
          <p:nvPr/>
        </p:nvSpPr>
        <p:spPr>
          <a:xfrm>
            <a:off x="7019925" y="4149725"/>
            <a:ext cx="2016125" cy="15113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Методические рекомендации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Буклеты, брошюры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3"/>
          <p:cNvSpPr/>
          <p:nvPr/>
        </p:nvSpPr>
        <p:spPr>
          <a:xfrm>
            <a:off x="5003800" y="4149725"/>
            <a:ext cx="2089150" cy="15113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Мониторинг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Диагностика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Методический диалог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2543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417512"/>
          </a:xfrm>
          <a:gradFill rotWithShape="1">
            <a:gsLst>
              <a:gs pos="0">
                <a:srgbClr val="C199AB"/>
              </a:gs>
              <a:gs pos="50000">
                <a:srgbClr val="FFDEBD"/>
              </a:gs>
              <a:gs pos="100000">
                <a:srgbClr val="C199AB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/>
              <a:t>Дошкольное</a:t>
            </a:r>
            <a:r>
              <a:rPr lang="uk-UA" sz="4000" b="1" i="1" dirty="0" smtClean="0"/>
              <a:t> </a:t>
            </a:r>
            <a:r>
              <a:rPr lang="ru-RU" sz="4000" b="1" i="1" dirty="0" smtClean="0"/>
              <a:t>образование</a:t>
            </a:r>
          </a:p>
        </p:txBody>
      </p:sp>
      <p:cxnSp>
        <p:nvCxnSpPr>
          <p:cNvPr id="22544" name="Прямая со стрелкой 20"/>
          <p:cNvCxnSpPr>
            <a:cxnSpLocks noChangeShapeType="1"/>
          </p:cNvCxnSpPr>
          <p:nvPr/>
        </p:nvCxnSpPr>
        <p:spPr bwMode="auto">
          <a:xfrm>
            <a:off x="4500563" y="2012950"/>
            <a:ext cx="576262" cy="404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Скругленный прямоугольник 13"/>
          <p:cNvSpPr/>
          <p:nvPr/>
        </p:nvSpPr>
        <p:spPr>
          <a:xfrm>
            <a:off x="2627313" y="4149725"/>
            <a:ext cx="2376487" cy="15113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Тренинги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Психодиагностика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Консультирование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>
                <a:solidFill>
                  <a:srgbClr val="FFFFFF"/>
                </a:solidFill>
              </a:rPr>
              <a:t>Служба доверия</a:t>
            </a:r>
          </a:p>
          <a:p>
            <a:pPr>
              <a:buFont typeface="Wingdings" pitchFamily="2" charset="2"/>
              <a:buNone/>
              <a:defRPr/>
            </a:pPr>
            <a:endParaRPr lang="ru-RU" sz="160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cxnSp>
        <p:nvCxnSpPr>
          <p:cNvPr id="11" name="Прямая со стрелкой 23"/>
          <p:cNvCxnSpPr>
            <a:stCxn id="6" idx="2"/>
          </p:cNvCxnSpPr>
          <p:nvPr/>
        </p:nvCxnSpPr>
        <p:spPr>
          <a:xfrm rot="5400000">
            <a:off x="3277394" y="3139282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23"/>
          <p:cNvCxnSpPr>
            <a:stCxn id="6" idx="2"/>
          </p:cNvCxnSpPr>
          <p:nvPr/>
        </p:nvCxnSpPr>
        <p:spPr>
          <a:xfrm rot="5400000">
            <a:off x="5580856" y="3139282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23"/>
          <p:cNvCxnSpPr>
            <a:stCxn id="6" idx="2"/>
          </p:cNvCxnSpPr>
          <p:nvPr/>
        </p:nvCxnSpPr>
        <p:spPr>
          <a:xfrm rot="5400000">
            <a:off x="7525544" y="3139282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9" name="Picture 39" descr="DSCN0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765175"/>
            <a:ext cx="2305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40" descr="DSC_04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765175"/>
            <a:ext cx="215423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ФОТО ИННА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 t="25209"/>
          <a:stretch>
            <a:fillRect/>
          </a:stretch>
        </p:blipFill>
        <p:spPr bwMode="auto">
          <a:xfrm>
            <a:off x="107950" y="5724525"/>
            <a:ext cx="2354263" cy="11334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53" name="Picture 25" descr="P2170005"/>
          <p:cNvPicPr>
            <a:picLocks noChangeAspect="1" noChangeArrowheads="1"/>
          </p:cNvPicPr>
          <p:nvPr/>
        </p:nvPicPr>
        <p:blipFill>
          <a:blip r:embed="rId6" cstate="print"/>
          <a:srcRect l="23674" t="34872" r="38579" b="17114"/>
          <a:stretch>
            <a:fillRect/>
          </a:stretch>
        </p:blipFill>
        <p:spPr bwMode="auto">
          <a:xfrm>
            <a:off x="2771775" y="5734050"/>
            <a:ext cx="1871663" cy="1123950"/>
          </a:xfrm>
          <a:prstGeom prst="rect">
            <a:avLst/>
          </a:prstGeom>
          <a:noFill/>
        </p:spPr>
      </p:pic>
      <p:pic>
        <p:nvPicPr>
          <p:cNvPr id="21546" name="Рисунок 7" descr="Фото1126.jpg"/>
          <p:cNvPicPr>
            <a:picLocks noChangeAspect="1"/>
          </p:cNvPicPr>
          <p:nvPr/>
        </p:nvPicPr>
        <p:blipFill>
          <a:blip r:embed="rId7" cstate="print"/>
          <a:srcRect l="6555" t="9935" r="14787" b="3862"/>
          <a:stretch>
            <a:fillRect/>
          </a:stretch>
        </p:blipFill>
        <p:spPr bwMode="auto">
          <a:xfrm>
            <a:off x="5076825" y="5734050"/>
            <a:ext cx="1873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27" descr="P1010002"/>
          <p:cNvPicPr>
            <a:picLocks noChangeAspect="1" noChangeArrowheads="1"/>
          </p:cNvPicPr>
          <p:nvPr/>
        </p:nvPicPr>
        <p:blipFill>
          <a:blip r:embed="rId8" cstate="print"/>
          <a:srcRect l="9723" r="5556"/>
          <a:stretch>
            <a:fillRect/>
          </a:stretch>
        </p:blipFill>
        <p:spPr bwMode="auto">
          <a:xfrm>
            <a:off x="7235825" y="5734050"/>
            <a:ext cx="16557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лл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768" y="4000504"/>
            <a:ext cx="15716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2015-2016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14282" y="0"/>
            <a:ext cx="6241938" cy="6899594"/>
            <a:chOff x="214282" y="0"/>
            <a:chExt cx="6241938" cy="6899594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0"/>
              <a:ext cx="6241938" cy="689959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285720" y="1142984"/>
              <a:ext cx="2214578" cy="4429156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0012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Bookman Old Style" pitchFamily="18" charset="0"/>
                <a:cs typeface="Vijaya" pitchFamily="34" charset="0"/>
              </a:rPr>
              <a:t/>
            </a:r>
            <a:br>
              <a:rPr lang="ru-RU" sz="3600" b="1" i="1" dirty="0" smtClean="0">
                <a:latin typeface="Bookman Old Style" pitchFamily="18" charset="0"/>
                <a:cs typeface="Vijaya" pitchFamily="34" charset="0"/>
              </a:rPr>
            </a:br>
            <a:r>
              <a:rPr lang="ru-RU" sz="3600" b="1" i="1" dirty="0" smtClean="0">
                <a:latin typeface="Bookman Old Style" pitchFamily="18" charset="0"/>
                <a:cs typeface="Vijaya" pitchFamily="34" charset="0"/>
              </a:rPr>
              <a:t/>
            </a:r>
            <a:br>
              <a:rPr lang="ru-RU" sz="3600" b="1" i="1" dirty="0" smtClean="0">
                <a:latin typeface="Bookman Old Style" pitchFamily="18" charset="0"/>
                <a:cs typeface="Vijaya" pitchFamily="34" charset="0"/>
              </a:rPr>
            </a:br>
            <a:r>
              <a:rPr lang="ru-RU" sz="3600" b="1" i="1" dirty="0" smtClean="0">
                <a:latin typeface="Bookman Old Style" pitchFamily="18" charset="0"/>
                <a:cs typeface="Vijaya" pitchFamily="34" charset="0"/>
              </a:rPr>
              <a:t/>
            </a:r>
            <a:br>
              <a:rPr lang="ru-RU" sz="3600" b="1" i="1" dirty="0" smtClean="0">
                <a:latin typeface="Bookman Old Style" pitchFamily="18" charset="0"/>
                <a:cs typeface="Vijaya" pitchFamily="34" charset="0"/>
              </a:rPr>
            </a:br>
            <a:r>
              <a:rPr lang="ru-RU" sz="5300" b="1" i="1" dirty="0" smtClean="0">
                <a:latin typeface="Monotype Corsiva" pitchFamily="66" charset="0"/>
                <a:cs typeface="Vijaya" pitchFamily="34" charset="0"/>
              </a:rPr>
              <a:t>Приглашаем к сотрудничеству!</a:t>
            </a:r>
            <a:br>
              <a:rPr lang="ru-RU" sz="5300" b="1" i="1" dirty="0" smtClean="0">
                <a:latin typeface="Monotype Corsiva" pitchFamily="66" charset="0"/>
                <a:cs typeface="Vijaya" pitchFamily="34" charset="0"/>
              </a:rPr>
            </a:br>
            <a:r>
              <a:rPr lang="ru-RU" sz="3600" b="1" i="1" dirty="0" smtClean="0">
                <a:latin typeface="Bookman Old Style" pitchFamily="18" charset="0"/>
                <a:cs typeface="Vijaya" pitchFamily="34" charset="0"/>
              </a:rPr>
              <a:t> </a:t>
            </a:r>
            <a:br>
              <a:rPr lang="ru-RU" sz="3600" b="1" i="1" dirty="0" smtClean="0">
                <a:latin typeface="Bookman Old Style" pitchFamily="18" charset="0"/>
                <a:cs typeface="Vijaya" pitchFamily="34" charset="0"/>
              </a:rPr>
            </a:br>
            <a:r>
              <a:rPr lang="ru-RU" sz="3600" b="1" i="1" dirty="0" smtClean="0">
                <a:latin typeface="Bookman Old Style" pitchFamily="18" charset="0"/>
                <a:cs typeface="Vijaya" pitchFamily="34" charset="0"/>
              </a:rPr>
              <a:t>наши контакты:</a:t>
            </a:r>
            <a:br>
              <a:rPr lang="ru-RU" sz="3600" b="1" i="1" dirty="0" smtClean="0">
                <a:latin typeface="Bookman Old Style" pitchFamily="18" charset="0"/>
                <a:cs typeface="Vijaya" pitchFamily="34" charset="0"/>
              </a:rPr>
            </a:br>
            <a:r>
              <a:rPr lang="ru-RU" sz="3600" b="1" i="1" dirty="0" smtClean="0">
                <a:latin typeface="Bookman Old Style" pitchFamily="18" charset="0"/>
                <a:cs typeface="Vijaya" pitchFamily="34" charset="0"/>
              </a:rPr>
              <a:t/>
            </a:r>
            <a:br>
              <a:rPr lang="ru-RU" sz="3600" b="1" i="1" dirty="0" smtClean="0">
                <a:latin typeface="Bookman Old Style" pitchFamily="18" charset="0"/>
                <a:cs typeface="Vijaya" pitchFamily="34" charset="0"/>
              </a:rPr>
            </a:br>
            <a:r>
              <a:rPr lang="ru-RU" sz="3600" b="1" i="1" dirty="0" smtClean="0">
                <a:latin typeface="Bookman Old Style" pitchFamily="18" charset="0"/>
                <a:cs typeface="Vijaya" pitchFamily="34" charset="0"/>
              </a:rPr>
              <a:t/>
            </a:r>
            <a:br>
              <a:rPr lang="ru-RU" sz="3600" b="1" i="1" dirty="0" smtClean="0">
                <a:latin typeface="Bookman Old Style" pitchFamily="18" charset="0"/>
                <a:cs typeface="Vijaya" pitchFamily="34" charset="0"/>
              </a:rPr>
            </a:br>
            <a:endParaRPr lang="ru-RU" sz="3600" b="1" i="1" dirty="0">
              <a:latin typeface="Bookman Old Style" pitchFamily="18" charset="0"/>
              <a:cs typeface="Vijaya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mtClean="0"/>
              <a:t>Тел.(06436) 22-1-14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Электронный адрес:  </a:t>
            </a:r>
            <a:r>
              <a:rPr lang="en-US" u="sng" dirty="0" smtClean="0">
                <a:hlinkClick r:id="rId3"/>
              </a:rPr>
              <a:t>lutroo@yandex.ru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Сайт </a:t>
            </a:r>
            <a:r>
              <a:rPr lang="en-US" dirty="0" smtClean="0">
                <a:hlinkClick r:id="rId4"/>
              </a:rPr>
              <a:t>http://ypravlenieobraz.ucoz.com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12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Идущий прав.</a:t>
            </a:r>
            <a:b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 пик взошедший прав,</a:t>
            </a:r>
            <a:b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даже прав сорвавшийся с вершины.</a:t>
            </a:r>
            <a:b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 прав лишь тот,</a:t>
            </a:r>
            <a:b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Кто, зная о вершинах,</a:t>
            </a:r>
            <a:b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Стоит и медлит у подножья гор.</a:t>
            </a: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        Омар Хайям</a:t>
            </a:r>
            <a:endParaRPr lang="ru-RU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857224" y="1000108"/>
            <a:ext cx="7643866" cy="5215155"/>
            <a:chOff x="254" y="1091"/>
            <a:chExt cx="11439" cy="8307"/>
          </a:xfrm>
        </p:grpSpPr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920" y="1091"/>
              <a:ext cx="8365" cy="213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Структура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Управления образования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Администрации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Лутугинского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района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Начальник управления образования  - Чернявская Л.И.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Заместитель начальника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Дикова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В.В.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54" y="5149"/>
              <a:ext cx="3645" cy="424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Отдел методического сопровождения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учебно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воспитательного процесса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Начальник 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Лебедева В.А.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Чуяс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Е.В.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Гетманова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В.А.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4203" y="5149"/>
              <a:ext cx="3645" cy="4249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Отдел общего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образования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Начальник 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Дикова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В.В.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Ильинова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И.А.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Мишустина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Н.А.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Хворостян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Н.Ф.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8048" y="5149"/>
              <a:ext cx="3645" cy="413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Отдел дошкольного и внешкольного образования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Начальник 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Елецкая О.П.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Стеценко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И.В.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Мануйленко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В.В.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2" name="AutoShape 6"/>
            <p:cNvSpPr>
              <a:spLocks noChangeShapeType="1"/>
            </p:cNvSpPr>
            <p:nvPr/>
          </p:nvSpPr>
          <p:spPr bwMode="auto">
            <a:xfrm flipH="1">
              <a:off x="2178" y="3253"/>
              <a:ext cx="3990" cy="182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AutoShape 5"/>
            <p:cNvSpPr>
              <a:spLocks noChangeShapeType="1"/>
            </p:cNvSpPr>
            <p:nvPr/>
          </p:nvSpPr>
          <p:spPr bwMode="auto">
            <a:xfrm>
              <a:off x="6134" y="3253"/>
              <a:ext cx="4213" cy="169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AutoShape 4"/>
            <p:cNvSpPr>
              <a:spLocks noChangeShapeType="1"/>
            </p:cNvSpPr>
            <p:nvPr/>
          </p:nvSpPr>
          <p:spPr bwMode="auto">
            <a:xfrm>
              <a:off x="6134" y="3253"/>
              <a:ext cx="68" cy="170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98" name="AutoShape 2"/>
          <p:cNvSpPr>
            <a:spLocks noChangeShapeType="1"/>
          </p:cNvSpPr>
          <p:nvPr/>
        </p:nvSpPr>
        <p:spPr bwMode="auto">
          <a:xfrm>
            <a:off x="3143240" y="4357694"/>
            <a:ext cx="619125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143240" y="4786322"/>
            <a:ext cx="307183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D:\Супрун О.М\мои фото\урок сила Архимеда\SDC12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08044"/>
            <a:ext cx="1428760" cy="11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IMG_6880"/>
          <p:cNvPicPr>
            <a:picLocks noChangeAspect="1" noChangeArrowheads="1"/>
          </p:cNvPicPr>
          <p:nvPr/>
        </p:nvPicPr>
        <p:blipFill>
          <a:blip r:embed="rId4" cstate="print"/>
          <a:srcRect l="-3690" t="29512" r="22464" b="-11537"/>
          <a:stretch>
            <a:fillRect/>
          </a:stretch>
        </p:blipFill>
        <p:spPr bwMode="auto">
          <a:xfrm>
            <a:off x="1000100" y="5715016"/>
            <a:ext cx="1785950" cy="13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puchkova000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29388" y="5711934"/>
            <a:ext cx="1715402" cy="1146066"/>
          </a:xfrm>
          <a:noFill/>
          <a:ln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-1" y="0"/>
            <a:ext cx="230687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D:\Мои документы\Лебедевой\Конф2.jpg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 l="16000" t="1520" r="15999" b="68085"/>
          <a:stretch>
            <a:fillRect/>
          </a:stretch>
        </p:blipFill>
        <p:spPr bwMode="auto">
          <a:xfrm>
            <a:off x="6830697" y="0"/>
            <a:ext cx="231330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/>
              <a:t> </a:t>
            </a:r>
            <a:endParaRPr lang="ru-RU" sz="6400" b="1" dirty="0"/>
          </a:p>
          <a:p>
            <a:pPr algn="ctr">
              <a:buNone/>
            </a:pP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Ведущая методическая идея педагогов </a:t>
            </a:r>
            <a:r>
              <a:rPr lang="ru-RU" sz="64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Лутугинского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района ЛНР</a:t>
            </a:r>
          </a:p>
          <a:p>
            <a:pPr>
              <a:buNone/>
            </a:pPr>
            <a:r>
              <a:rPr lang="ru-RU" dirty="0"/>
              <a:t> </a:t>
            </a:r>
            <a:endParaRPr lang="ru-RU" sz="5800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5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51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Создание условий для профессионального  развития руководителей, педагогов в условиях поэтапного перехода на ВГОС</a:t>
            </a:r>
            <a:r>
              <a:rPr lang="ru-RU" sz="5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»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5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педагогов и руководителей в условиях перехода на ВГОС.</a:t>
            </a:r>
          </a:p>
          <a:p>
            <a:pPr lvl="0">
              <a:buFont typeface="Wingdings" pitchFamily="2" charset="2"/>
              <a:buChar char="ü"/>
            </a:pPr>
            <a:r>
              <a:rPr lang="ru-RU" sz="5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Выявление, обобщение и внедрение передового педагогического опыта.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5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5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внедрение новых образовательных технологий.</a:t>
            </a:r>
          </a:p>
          <a:p>
            <a:pPr lvl="0">
              <a:buFont typeface="Wingdings" pitchFamily="2" charset="2"/>
              <a:buChar char="ü"/>
            </a:pPr>
            <a:r>
              <a:rPr lang="ru-RU" sz="5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эффективной районной модели методической работы.</a:t>
            </a:r>
          </a:p>
          <a:p>
            <a:pPr lvl="0">
              <a:buFont typeface="Wingdings" pitchFamily="2" charset="2"/>
              <a:buChar char="ü"/>
            </a:pPr>
            <a:r>
              <a:rPr lang="ru-RU" sz="5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экспериментальной деятельности учебных учреждений.</a:t>
            </a:r>
          </a:p>
          <a:p>
            <a:pPr lvl="0">
              <a:buFont typeface="Wingdings" pitchFamily="2" charset="2"/>
              <a:buChar char="ü"/>
            </a:pPr>
            <a:r>
              <a:rPr lang="ru-RU" sz="5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Информатизация учебно-воспитательного процесса и управленческой деятельности.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5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качественного психологического сопровождения всех участников учебно-воспитательного процесса.</a:t>
            </a:r>
          </a:p>
          <a:p>
            <a:pPr>
              <a:buNone/>
            </a:pPr>
            <a:endParaRPr lang="ru-RU" sz="5000" dirty="0"/>
          </a:p>
          <a:p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2863"/>
            <a:ext cx="9153526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60648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3630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Наше методическое кредо:</a:t>
            </a:r>
            <a:endParaRPr lang="ru-RU" sz="2000" b="1" i="1" spc="100" dirty="0">
              <a:ln w="18000">
                <a:solidFill>
                  <a:srgbClr val="0070C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268760"/>
          <a:ext cx="3456384" cy="1402080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1368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«Педагогическая теория – абстракция. Ее практическое применение – всегда высокое искусство». 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9323"/>
            <a:ext cx="6012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924944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И.Подласый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80728"/>
            <a:ext cx="46085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46805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11960" y="1628800"/>
            <a:ext cx="3767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Наша методическая задача:</a:t>
            </a:r>
            <a:endParaRPr lang="ru-RU" sz="2000" b="1" i="1" spc="100" dirty="0">
              <a:ln w="18000">
                <a:solidFill>
                  <a:srgbClr val="0070C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139952" y="2060848"/>
          <a:ext cx="3312368" cy="1219200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«Поставить дело так, чтобы все, что подлежит изучению,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изучалось  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легко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быстро, основательно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9323"/>
            <a:ext cx="3159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3501008"/>
            <a:ext cx="173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Я.А. Коменский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400506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100" dirty="0" smtClean="0">
                <a:ln w="18000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Наш методический девиз:</a:t>
            </a:r>
            <a:endParaRPr lang="ru-RU" sz="2000" b="1" i="1" spc="100" dirty="0">
              <a:ln w="18000">
                <a:solidFill>
                  <a:schemeClr val="tx2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979712" y="4509120"/>
          <a:ext cx="3312368" cy="1402080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«Творчество, мастерство, совершенство – это, прежде всего, настойчивый труд».</a:t>
                      </a:r>
                      <a:endParaRPr lang="ru-RU" sz="20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627784" y="6165304"/>
            <a:ext cx="201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В.А.Сухомлинский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2863"/>
            <a:ext cx="9153526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Модель 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8699753" cy="611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Структура научно-методической работы</a:t>
            </a:r>
            <a:endParaRPr lang="ru-RU" sz="2400" i="1" dirty="0"/>
          </a:p>
        </p:txBody>
      </p:sp>
      <p:sp>
        <p:nvSpPr>
          <p:cNvPr id="5" name="Овал 4"/>
          <p:cNvSpPr/>
          <p:nvPr/>
        </p:nvSpPr>
        <p:spPr>
          <a:xfrm>
            <a:off x="2857488" y="785794"/>
            <a:ext cx="3286148" cy="121444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Районный научно-методический совет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357430"/>
            <a:ext cx="2714644" cy="785818"/>
          </a:xfrm>
          <a:prstGeom prst="roundRect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Дошкольный 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2357430"/>
            <a:ext cx="2714644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Управленческий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2357430"/>
            <a:ext cx="2714644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Школьный  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286124"/>
            <a:ext cx="2714644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4071942"/>
            <a:ext cx="2786082" cy="18573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Воспитателей ДОУ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Физ.инструкторов ДОУ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Муз. </a:t>
            </a:r>
            <a:r>
              <a:rPr lang="ru-RU" sz="1600" dirty="0" smtClean="0"/>
              <a:t>руководителей </a:t>
            </a:r>
            <a:r>
              <a:rPr lang="ru-RU" sz="1600" dirty="0" smtClean="0"/>
              <a:t>ДОУ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78" y="3286124"/>
            <a:ext cx="2714644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3286124"/>
            <a:ext cx="2714644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4071942"/>
            <a:ext cx="2786082" cy="18573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Директоров ОУ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Заведующих ДОУ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Зам. </a:t>
            </a:r>
            <a:r>
              <a:rPr lang="ru-RU" sz="1600" dirty="0" smtClean="0"/>
              <a:t>директоров </a:t>
            </a:r>
            <a:r>
              <a:rPr lang="ru-RU" sz="1600" dirty="0" smtClean="0"/>
              <a:t>по УВР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Зам. </a:t>
            </a:r>
            <a:r>
              <a:rPr lang="ru-RU" sz="1600" dirty="0" smtClean="0"/>
              <a:t>директоров </a:t>
            </a:r>
            <a:r>
              <a:rPr lang="ru-RU" sz="1600" dirty="0" smtClean="0"/>
              <a:t>по ВР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36" y="4071942"/>
            <a:ext cx="2786082" cy="18573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Психологов и </a:t>
            </a:r>
            <a:r>
              <a:rPr lang="ru-RU" sz="1600" dirty="0" err="1" smtClean="0"/>
              <a:t>соц.пед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Учителей -предметников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Руководителей кружков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Классных руководителей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Руководителей музеев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 smtClean="0"/>
              <a:t>Пед</a:t>
            </a:r>
            <a:r>
              <a:rPr lang="ru-RU" sz="1600" dirty="0" smtClean="0"/>
              <a:t>. – организаторов 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214546" y="2000240"/>
            <a:ext cx="214314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3438" y="2000240"/>
            <a:ext cx="257176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4"/>
          </p:cNvCxnSpPr>
          <p:nvPr/>
        </p:nvCxnSpPr>
        <p:spPr>
          <a:xfrm rot="5400000">
            <a:off x="4322364" y="2178438"/>
            <a:ext cx="35639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 rot="5400000">
            <a:off x="1500166" y="321468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  <a:endCxn id="11" idx="0"/>
          </p:cNvCxnSpPr>
          <p:nvPr/>
        </p:nvCxnSpPr>
        <p:spPr>
          <a:xfrm rot="5400000">
            <a:off x="4500562" y="321468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8" idx="2"/>
            <a:endCxn id="12" idx="0"/>
          </p:cNvCxnSpPr>
          <p:nvPr/>
        </p:nvCxnSpPr>
        <p:spPr>
          <a:xfrm rot="5400000">
            <a:off x="7429520" y="321468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928662" y="6215082"/>
            <a:ext cx="7572428" cy="6429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Творческие группы, инновационные лаборатории, методические клубы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stCxn id="9" idx="2"/>
          </p:cNvCxnSpPr>
          <p:nvPr/>
        </p:nvCxnSpPr>
        <p:spPr>
          <a:xfrm rot="5400000">
            <a:off x="1571604" y="392906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</p:cNvCxnSpPr>
          <p:nvPr/>
        </p:nvCxnSpPr>
        <p:spPr>
          <a:xfrm rot="5400000">
            <a:off x="4500562" y="392906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2"/>
          </p:cNvCxnSpPr>
          <p:nvPr/>
        </p:nvCxnSpPr>
        <p:spPr>
          <a:xfrm rot="5400000">
            <a:off x="7429520" y="392906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</p:cNvCxnSpPr>
          <p:nvPr/>
        </p:nvCxnSpPr>
        <p:spPr>
          <a:xfrm rot="16200000" flipH="1">
            <a:off x="2982505" y="4625585"/>
            <a:ext cx="214314" cy="28218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2"/>
          </p:cNvCxnSpPr>
          <p:nvPr/>
        </p:nvCxnSpPr>
        <p:spPr>
          <a:xfrm rot="5400000">
            <a:off x="6090058" y="4697025"/>
            <a:ext cx="214314" cy="267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3" idx="2"/>
          </p:cNvCxnSpPr>
          <p:nvPr/>
        </p:nvCxnSpPr>
        <p:spPr>
          <a:xfrm rot="16200000" flipH="1">
            <a:off x="4518421" y="6018627"/>
            <a:ext cx="214314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методические традиции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42984"/>
            <a:ext cx="4143404" cy="928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Август</a:t>
            </a:r>
          </a:p>
          <a:p>
            <a:pPr algn="ctr"/>
            <a:r>
              <a:rPr lang="ru-RU" dirty="0" smtClean="0"/>
              <a:t> Районная августовская конференция педагогических работ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285992"/>
            <a:ext cx="4214842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Октябрь</a:t>
            </a:r>
          </a:p>
          <a:p>
            <a:pPr algn="ctr"/>
            <a:r>
              <a:rPr lang="ru-RU" dirty="0" smtClean="0"/>
              <a:t> Районный праздник  ко Дню работников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286124"/>
            <a:ext cx="4214842" cy="10001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Ноябрь</a:t>
            </a:r>
          </a:p>
          <a:p>
            <a:pPr algn="ctr"/>
            <a:r>
              <a:rPr lang="ru-RU" dirty="0" smtClean="0"/>
              <a:t> Районная выставка </a:t>
            </a:r>
            <a:r>
              <a:rPr lang="ru-RU" dirty="0" smtClean="0"/>
              <a:t> инновационных </a:t>
            </a:r>
            <a:r>
              <a:rPr lang="ru-RU" dirty="0" smtClean="0"/>
              <a:t>идей «Педагогический Эверест»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714992"/>
            <a:ext cx="4214842" cy="11430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Май</a:t>
            </a:r>
          </a:p>
          <a:p>
            <a:pPr algn="ctr"/>
            <a:r>
              <a:rPr lang="ru-RU" dirty="0" smtClean="0"/>
              <a:t> Районная конференция ученических научно - </a:t>
            </a:r>
            <a:r>
              <a:rPr lang="ru-RU" dirty="0" err="1" smtClean="0"/>
              <a:t>исследовательчкий</a:t>
            </a:r>
            <a:r>
              <a:rPr lang="ru-RU" dirty="0" smtClean="0"/>
              <a:t> </a:t>
            </a:r>
            <a:r>
              <a:rPr lang="ru-RU" dirty="0" smtClean="0"/>
              <a:t>работ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571612"/>
            <a:ext cx="3500462" cy="50006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Наши методические конкурсы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 Лучший школьный </a:t>
            </a:r>
            <a:r>
              <a:rPr lang="ru-RU" dirty="0" smtClean="0">
                <a:solidFill>
                  <a:schemeClr val="tx1"/>
                </a:solidFill>
              </a:rPr>
              <a:t>методический кабинет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«Лучший методический бюллетень»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«Лучшее школьное методическое объединение»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«Ищем молодые педагогические таланты»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«Методический </a:t>
            </a:r>
            <a:r>
              <a:rPr lang="ru-RU" dirty="0" err="1" smtClean="0">
                <a:solidFill>
                  <a:schemeClr val="tx1"/>
                </a:solidFill>
              </a:rPr>
              <a:t>постер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«Методическая газета» </a:t>
            </a:r>
          </a:p>
        </p:txBody>
      </p: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>
            <a:off x="4714876" y="1607331"/>
            <a:ext cx="785818" cy="17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</p:cNvCxnSpPr>
          <p:nvPr/>
        </p:nvCxnSpPr>
        <p:spPr>
          <a:xfrm flipV="1">
            <a:off x="4643438" y="4286232"/>
            <a:ext cx="642942" cy="2000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>
            <a:off x="4786314" y="2714620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3"/>
          </p:cNvCxnSpPr>
          <p:nvPr/>
        </p:nvCxnSpPr>
        <p:spPr>
          <a:xfrm flipV="1">
            <a:off x="4714876" y="3143248"/>
            <a:ext cx="64294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465373" y="217804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358216" y="3213892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2428861" y="5357826"/>
            <a:ext cx="142877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393935" y="4392619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28596" y="4500570"/>
            <a:ext cx="4214842" cy="10001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Март</a:t>
            </a:r>
            <a:endParaRPr lang="ru-RU" sz="2000" b="1" dirty="0" smtClean="0"/>
          </a:p>
          <a:p>
            <a:pPr algn="ctr"/>
            <a:r>
              <a:rPr lang="ru-RU" dirty="0" smtClean="0"/>
              <a:t> Районная </a:t>
            </a:r>
            <a:r>
              <a:rPr lang="ru-RU" dirty="0" smtClean="0"/>
              <a:t>педагогическая мастерская «Творческий портрет учителя-мастера»</a:t>
            </a:r>
            <a:endParaRPr lang="ru-RU" dirty="0" smtClean="0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2393935" y="5607065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jno-zelenii-fon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00100" y="214290"/>
            <a:ext cx="7500990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Районная Школа молодого педагога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357298"/>
            <a:ext cx="2857520" cy="36433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 молодого учителя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Нормативный портфель молодого педагога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Современный урок в рамках ВГОС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Имидж современного учителя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1357298"/>
            <a:ext cx="2857520" cy="36433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 профессионального роста молодого психолога и </a:t>
            </a:r>
            <a:r>
              <a:rPr lang="ru-RU" sz="2000" b="1" dirty="0" err="1" smtClean="0"/>
              <a:t>соц.пед</a:t>
            </a:r>
            <a:endParaRPr lang="ru-RU" sz="2000" b="1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Планирование деятельности психолога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Адаптация участников учебного процесса в условиях ВГОС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ПТСР: психологическая помощь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357298"/>
            <a:ext cx="2857520" cy="36433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 молодого руководителя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Нормативный портфель молодого руководителя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Технология разработки ООП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Самоанализ деятельности ОУ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Оценивание деятельности педагога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500702"/>
            <a:ext cx="7786742" cy="857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 - адаптация в образовательное пространство, профессиональное становление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5400000">
            <a:off x="3339695" y="-125040"/>
            <a:ext cx="285752" cy="2536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rot="16200000" flipH="1">
            <a:off x="5911462" y="-160760"/>
            <a:ext cx="285752" cy="2607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 rot="5400000">
            <a:off x="4589860" y="1125125"/>
            <a:ext cx="285752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rot="16200000" flipH="1">
            <a:off x="2821769" y="3821909"/>
            <a:ext cx="428628" cy="2786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</p:cNvCxnSpPr>
          <p:nvPr/>
        </p:nvCxnSpPr>
        <p:spPr>
          <a:xfrm rot="5400000">
            <a:off x="5786446" y="3714752"/>
            <a:ext cx="428628" cy="30003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286248" y="514351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879</Words>
  <Application>Microsoft Office PowerPoint</Application>
  <PresentationFormat>Экран (4:3)</PresentationFormat>
  <Paragraphs>296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Управление образования Администрации Лутугинского района  Отдел методического сопровождения учебно-воспитательного процесса</vt:lpstr>
      <vt:lpstr>Слайд 2</vt:lpstr>
      <vt:lpstr>Слайд 3</vt:lpstr>
      <vt:lpstr>Слайд 4</vt:lpstr>
      <vt:lpstr>Слайд 5</vt:lpstr>
      <vt:lpstr>Слайд 6</vt:lpstr>
      <vt:lpstr>Структура научно-методической работы</vt:lpstr>
      <vt:lpstr>Наши методические традиции</vt:lpstr>
      <vt:lpstr>Слайд 9</vt:lpstr>
      <vt:lpstr>Слайд 10</vt:lpstr>
      <vt:lpstr>Слайд 11</vt:lpstr>
      <vt:lpstr>Слайд 12</vt:lpstr>
      <vt:lpstr>Слайд 13</vt:lpstr>
      <vt:lpstr>Слайд 14</vt:lpstr>
      <vt:lpstr>Структура  работы  районной            социально -  психологической   службы  </vt:lpstr>
      <vt:lpstr>Слайд 16</vt:lpstr>
      <vt:lpstr>Слайд 17</vt:lpstr>
      <vt:lpstr>Дошкольное образование</vt:lpstr>
      <vt:lpstr>Слайд 19</vt:lpstr>
      <vt:lpstr>   Приглашаем к сотрудничеству!   наши контакты:   </vt:lpstr>
      <vt:lpstr>Идущий прав. На пик взошедший прав, И даже прав сорвавшийся с вершины. Не прав лишь тот, Кто, зная о вершинах, Стоит и медлит у подножья гор.                              Омар Хайям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78</cp:revision>
  <dcterms:created xsi:type="dcterms:W3CDTF">2016-02-26T12:27:08Z</dcterms:created>
  <dcterms:modified xsi:type="dcterms:W3CDTF">2016-03-09T12:09:18Z</dcterms:modified>
</cp:coreProperties>
</file>